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1"/>
  </p:notesMasterIdLst>
  <p:sldIdLst>
    <p:sldId id="256" r:id="rId2"/>
    <p:sldId id="556" r:id="rId3"/>
    <p:sldId id="482" r:id="rId4"/>
    <p:sldId id="483" r:id="rId5"/>
    <p:sldId id="558" r:id="rId6"/>
    <p:sldId id="557" r:id="rId7"/>
    <p:sldId id="559" r:id="rId8"/>
    <p:sldId id="560" r:id="rId9"/>
    <p:sldId id="561" r:id="rId10"/>
    <p:sldId id="562" r:id="rId11"/>
    <p:sldId id="563" r:id="rId12"/>
    <p:sldId id="564" r:id="rId13"/>
    <p:sldId id="565" r:id="rId14"/>
    <p:sldId id="566" r:id="rId15"/>
    <p:sldId id="567" r:id="rId16"/>
    <p:sldId id="568" r:id="rId17"/>
    <p:sldId id="569" r:id="rId18"/>
    <p:sldId id="570" r:id="rId19"/>
    <p:sldId id="572" r:id="rId20"/>
    <p:sldId id="571" r:id="rId21"/>
    <p:sldId id="573" r:id="rId22"/>
    <p:sldId id="574" r:id="rId23"/>
    <p:sldId id="575" r:id="rId24"/>
    <p:sldId id="576" r:id="rId25"/>
    <p:sldId id="577" r:id="rId26"/>
    <p:sldId id="578" r:id="rId27"/>
    <p:sldId id="579" r:id="rId28"/>
    <p:sldId id="581" r:id="rId29"/>
    <p:sldId id="582" r:id="rId30"/>
    <p:sldId id="583" r:id="rId31"/>
    <p:sldId id="584" r:id="rId32"/>
    <p:sldId id="586" r:id="rId33"/>
    <p:sldId id="587" r:id="rId34"/>
    <p:sldId id="588" r:id="rId35"/>
    <p:sldId id="589" r:id="rId36"/>
    <p:sldId id="590" r:id="rId37"/>
    <p:sldId id="591" r:id="rId38"/>
    <p:sldId id="592" r:id="rId39"/>
    <p:sldId id="481" r:id="rId4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8DD4"/>
    <a:srgbClr val="C91911"/>
    <a:srgbClr val="0D4972"/>
    <a:srgbClr val="22B2B2"/>
    <a:srgbClr val="7F7F7F"/>
    <a:srgbClr val="C16E4E"/>
    <a:srgbClr val="5B9884"/>
    <a:srgbClr val="A6A6A6"/>
    <a:srgbClr val="00E100"/>
    <a:srgbClr val="17FF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autoAdjust="0"/>
    <p:restoredTop sz="88166" autoAdjust="0"/>
  </p:normalViewPr>
  <p:slideViewPr>
    <p:cSldViewPr snapToGrid="0">
      <p:cViewPr varScale="1">
        <p:scale>
          <a:sx n="65" d="100"/>
          <a:sy n="65" d="100"/>
        </p:scale>
        <p:origin x="1536" y="78"/>
      </p:cViewPr>
      <p:guideLst>
        <p:guide orient="horz" pos="2160"/>
        <p:guide pos="2880"/>
      </p:guideLst>
    </p:cSldViewPr>
  </p:slideViewPr>
  <p:outlineViewPr>
    <p:cViewPr>
      <p:scale>
        <a:sx n="33" d="100"/>
        <a:sy n="33" d="100"/>
      </p:scale>
      <p:origin x="0" y="-494"/>
    </p:cViewPr>
  </p:outlineViewPr>
  <p:notesTextViewPr>
    <p:cViewPr>
      <p:scale>
        <a:sx n="3" d="2"/>
        <a:sy n="3" d="2"/>
      </p:scale>
      <p:origin x="0" y="0"/>
    </p:cViewPr>
  </p:notesTextViewPr>
  <p:sorterViewPr>
    <p:cViewPr>
      <p:scale>
        <a:sx n="100" d="100"/>
        <a:sy n="100" d="100"/>
      </p:scale>
      <p:origin x="0" y="-265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DFA71E-E581-4181-BE08-A3D5571B4684}" type="datetimeFigureOut">
              <a:rPr lang="zh-CN" altLang="en-US" smtClean="0"/>
              <a:t>2020/2/9</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9D6083-22A4-4AAF-930A-2E7676FF27FE}" type="slidenum">
              <a:rPr lang="zh-CN" altLang="en-US" smtClean="0"/>
              <a:t>‹#›</a:t>
            </a:fld>
            <a:endParaRPr lang="zh-CN" altLang="en-US"/>
          </a:p>
        </p:txBody>
      </p:sp>
    </p:spTree>
    <p:extLst>
      <p:ext uri="{BB962C8B-B14F-4D97-AF65-F5344CB8AC3E}">
        <p14:creationId xmlns:p14="http://schemas.microsoft.com/office/powerpoint/2010/main" val="3422943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59D6083-22A4-4AAF-930A-2E7676FF27FE}" type="slidenum">
              <a:rPr lang="zh-CN" altLang="en-US" smtClean="0"/>
              <a:t>1</a:t>
            </a:fld>
            <a:endParaRPr lang="zh-CN" altLang="en-US"/>
          </a:p>
        </p:txBody>
      </p:sp>
    </p:spTree>
    <p:extLst>
      <p:ext uri="{BB962C8B-B14F-4D97-AF65-F5344CB8AC3E}">
        <p14:creationId xmlns:p14="http://schemas.microsoft.com/office/powerpoint/2010/main" val="3289349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908007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ACE1DC-34EF-4076-A07C-116356B79FDC}" type="slidenum">
              <a:rPr lang="zh-CN" altLang="en-US" smtClean="0"/>
              <a:t>13</a:t>
            </a:fld>
            <a:endParaRPr lang="zh-CN" altLang="en-US"/>
          </a:p>
        </p:txBody>
      </p:sp>
    </p:spTree>
    <p:extLst>
      <p:ext uri="{BB962C8B-B14F-4D97-AF65-F5344CB8AC3E}">
        <p14:creationId xmlns:p14="http://schemas.microsoft.com/office/powerpoint/2010/main" val="14500569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238657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所谓语义单元，是指每个词都有明确的词义，如“走” 是指走路的动作，“太阳” 是指天上那个最大的发光体。所谓语法单元，是指每个词都有一定的词性，比如“走” 是动词，代表一个动作，而“太阳” 是名词，代表一个物体。</a:t>
            </a:r>
          </a:p>
        </p:txBody>
      </p:sp>
    </p:spTree>
    <p:extLst>
      <p:ext uri="{BB962C8B-B14F-4D97-AF65-F5344CB8AC3E}">
        <p14:creationId xmlns:p14="http://schemas.microsoft.com/office/powerpoint/2010/main" val="13182403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所谓语义单元，是指每个词都有明确的词义，如“走” 是指走路的动作，“太阳” 是指天上那个最大的发光体。所谓语法单元，是指每个词都有一定的词性，比如“走” 是动词，代表一个动作，而“太阳” 是名词，代表一个物体。</a:t>
            </a:r>
          </a:p>
        </p:txBody>
      </p:sp>
    </p:spTree>
    <p:extLst>
      <p:ext uri="{BB962C8B-B14F-4D97-AF65-F5344CB8AC3E}">
        <p14:creationId xmlns:p14="http://schemas.microsoft.com/office/powerpoint/2010/main" val="8317149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所谓语义单元，是指每个词都有明确的词义，如“走” 是指走路的动作，“太阳” 是指天上那个最大的发光体。所谓语法单元，是指每个词都有一定的词性，比如“走” 是动词，代表一个动作，而“太阳” 是名词，代表一个物体。</a:t>
            </a:r>
          </a:p>
        </p:txBody>
      </p:sp>
    </p:spTree>
    <p:extLst>
      <p:ext uri="{BB962C8B-B14F-4D97-AF65-F5344CB8AC3E}">
        <p14:creationId xmlns:p14="http://schemas.microsoft.com/office/powerpoint/2010/main" val="34674078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所谓语义单元，是指每个词都有明确的词义，如“走” 是指走路的动作，“太阳” 是指天上那个最大的发光体。所谓语法单元，是指每个词都有一定的词性，比如“走” 是动词，代表一个动作，而“太阳” 是名词，代表一个物体。</a:t>
            </a:r>
          </a:p>
        </p:txBody>
      </p:sp>
    </p:spTree>
    <p:extLst>
      <p:ext uri="{BB962C8B-B14F-4D97-AF65-F5344CB8AC3E}">
        <p14:creationId xmlns:p14="http://schemas.microsoft.com/office/powerpoint/2010/main" val="11461067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2413137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0985329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451333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ACE1DC-34EF-4076-A07C-116356B79FDC}" type="slidenum">
              <a:rPr lang="zh-CN" altLang="en-US" smtClean="0"/>
              <a:t>3</a:t>
            </a:fld>
            <a:endParaRPr lang="zh-CN" altLang="en-US"/>
          </a:p>
        </p:txBody>
      </p:sp>
    </p:spTree>
    <p:extLst>
      <p:ext uri="{BB962C8B-B14F-4D97-AF65-F5344CB8AC3E}">
        <p14:creationId xmlns:p14="http://schemas.microsoft.com/office/powerpoint/2010/main" val="16613921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8198675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1452985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上述基于规则的句法分析要求待分析的句子是符合语法规则的，不合法的句子将导致分析失败。因此这一方法仅适用于句子必须严格遵守语法的场景。在人类自然语言中，不符合语法规则的句子比比皆是。人对这些错误有很强的纠错能力，不会影响阅读理解，但对计算机而言却是相当大的干扰。一种解决办法是人为增加生成规则，覆盖更多可能的句式，另一种办法是从实际样本中抽取并学习实际用到的生成规则。不论哪种方法，都可能导致不确定的解析结果，即一句话可能被解析成多种结构。为解决这一问题，研究者提出了基于概率的句法分析，对每种结构赋以一定概率，在解析时选择概率最大的结构作为解析结果。</a:t>
            </a:r>
          </a:p>
        </p:txBody>
      </p:sp>
    </p:spTree>
    <p:extLst>
      <p:ext uri="{BB962C8B-B14F-4D97-AF65-F5344CB8AC3E}">
        <p14:creationId xmlns:p14="http://schemas.microsoft.com/office/powerpoint/2010/main" val="5598651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6921046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0073057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2220025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ACE1DC-34EF-4076-A07C-116356B79FDC}" type="slidenum">
              <a:rPr lang="zh-CN" altLang="en-US" smtClean="0"/>
              <a:t>28</a:t>
            </a:fld>
            <a:endParaRPr lang="zh-CN" altLang="en-US"/>
          </a:p>
        </p:txBody>
      </p:sp>
    </p:spTree>
    <p:extLst>
      <p:ext uri="{BB962C8B-B14F-4D97-AF65-F5344CB8AC3E}">
        <p14:creationId xmlns:p14="http://schemas.microsoft.com/office/powerpoint/2010/main" val="17144224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ACE1DC-34EF-4076-A07C-116356B79FDC}" type="slidenum">
              <a:rPr lang="zh-CN" altLang="en-US" smtClean="0"/>
              <a:t>30</a:t>
            </a:fld>
            <a:endParaRPr lang="zh-CN" altLang="en-US"/>
          </a:p>
        </p:txBody>
      </p:sp>
    </p:spTree>
    <p:extLst>
      <p:ext uri="{BB962C8B-B14F-4D97-AF65-F5344CB8AC3E}">
        <p14:creationId xmlns:p14="http://schemas.microsoft.com/office/powerpoint/2010/main" val="8340080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ACE1DC-34EF-4076-A07C-116356B79FDC}" type="slidenum">
              <a:rPr lang="zh-CN" altLang="en-US" smtClean="0"/>
              <a:t>35</a:t>
            </a:fld>
            <a:endParaRPr lang="zh-CN" altLang="en-US"/>
          </a:p>
        </p:txBody>
      </p:sp>
    </p:spTree>
    <p:extLst>
      <p:ext uri="{BB962C8B-B14F-4D97-AF65-F5344CB8AC3E}">
        <p14:creationId xmlns:p14="http://schemas.microsoft.com/office/powerpoint/2010/main" val="2826647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ACE1DC-34EF-4076-A07C-116356B79FDC}" type="slidenum">
              <a:rPr lang="zh-CN" altLang="en-US" smtClean="0"/>
              <a:t>4</a:t>
            </a:fld>
            <a:endParaRPr lang="zh-CN" altLang="en-US"/>
          </a:p>
        </p:txBody>
      </p:sp>
    </p:spTree>
    <p:extLst>
      <p:ext uri="{BB962C8B-B14F-4D97-AF65-F5344CB8AC3E}">
        <p14:creationId xmlns:p14="http://schemas.microsoft.com/office/powerpoint/2010/main" val="326242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这一过程包含了复杂的组织结构，这些结构具有丰富的层次性（词、小句、句子、段落）和复杂的依赖关系（词与词之间的相关性，小句与小句之间的语义关联，句子之间的逻辑连续性等），而这些丰富和复杂的元素被“嵌入” 到一串简单的文字序列中，成为一种形式简单，但信息量极大的特殊载体。</a:t>
            </a:r>
          </a:p>
        </p:txBody>
      </p:sp>
    </p:spTree>
    <p:extLst>
      <p:ext uri="{BB962C8B-B14F-4D97-AF65-F5344CB8AC3E}">
        <p14:creationId xmlns:p14="http://schemas.microsoft.com/office/powerpoint/2010/main" val="373089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从整体上（第一层次）看，这段话表达了努力工作的重要性。为了表达这一意图，作者设计了具有让步关系的两个句子，从正反两方面进行说理。每个句子（第二层次）形成一个独立的逻辑过程。以第一句话为例：它包含了三个子句，构成了两次推理关系：“努力工作”→“ 做出贡献”→“ 国家强大”。每个子句（第三层次）是一个独立的意思表达。以“我们认真努力地工作”这一子句为例，其主要成分是一个主-谓表达：“我们工作”，而“ 工作” 之前加入修饰状语“认真努力”，对工作方式进行了限定。最后，每个词（第四层次）都依赖一定的成词规则，有具体的词性和词义，例如“我们” 是代词，意义是非特指己方，是由汉字（第五层）“我” 和“们” 组成[注：删除] 的派生词。</a:t>
            </a:r>
          </a:p>
        </p:txBody>
      </p:sp>
    </p:spTree>
    <p:extLst>
      <p:ext uri="{BB962C8B-B14F-4D97-AF65-F5344CB8AC3E}">
        <p14:creationId xmlns:p14="http://schemas.microsoft.com/office/powerpoint/2010/main" val="2044082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836883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包含歧义的句子可以列举出很多，也是语言中的常见现象。在日常交流中，大部分歧义可以通过手势、表情、重音、对话环境等信息进行排除，一般不会产生特别大的影响。在书面语中，基于上下文可以排除部分歧义，但还是会有很多无法确定的情况出现。</a:t>
            </a:r>
          </a:p>
        </p:txBody>
      </p:sp>
    </p:spTree>
    <p:extLst>
      <p:ext uri="{BB962C8B-B14F-4D97-AF65-F5344CB8AC3E}">
        <p14:creationId xmlns:p14="http://schemas.microsoft.com/office/powerpoint/2010/main" val="888281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上面这段话同样没有生僻字，语法上并不复杂，逻辑上也比较通顺，但不少人读起来依然很困难。这是因为这段话里涉及到了很多专业知识：对“一氧化碳” 的认知和理解需要初级化学知识，对“血红细胞携氧” 这一事实的理解需要初级生理学知识。如果缺少这些知识，理清上面这段话的逻辑就比较困难。语言中携带的专业知识越多，就会显得越复杂，理解起来就越困难。</a:t>
            </a:r>
          </a:p>
        </p:txBody>
      </p:sp>
    </p:spTree>
    <p:extLst>
      <p:ext uri="{BB962C8B-B14F-4D97-AF65-F5344CB8AC3E}">
        <p14:creationId xmlns:p14="http://schemas.microsoft.com/office/powerpoint/2010/main" val="3400135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381719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10B8529-1301-43C7-8EE8-D63737C6FB88}" type="datetimeFigureOut">
              <a:rPr lang="zh-CN" altLang="en-US" smtClean="0"/>
              <a:t>2020/2/9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4E39CBC-BDA1-4C40-8D16-FEF126CC398A}"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0B8529-1301-43C7-8EE8-D63737C6FB88}" type="datetimeFigureOut">
              <a:rPr lang="zh-CN" altLang="en-US" smtClean="0"/>
              <a:t>2020/2/9</a:t>
            </a:fld>
            <a:endParaRPr lang="zh-CN"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E39CBC-BDA1-4C40-8D16-FEF126CC398A}" type="slidenum">
              <a:rPr lang="zh-CN" altLang="en-US" smtClean="0"/>
              <a:t>‹#›</a:t>
            </a:fld>
            <a:endParaRPr lang="zh-CN" altLang="en-US"/>
          </a:p>
        </p:txBody>
      </p:sp>
      <p:pic>
        <p:nvPicPr>
          <p:cNvPr id="7" name="图片 6" descr="人工智能 书封面"/>
          <p:cNvPicPr>
            <a:picLocks noChangeAspect="1"/>
          </p:cNvPicPr>
          <p:nvPr userDrawn="1"/>
        </p:nvPicPr>
        <p:blipFill>
          <a:blip r:embed="rId13"/>
          <a:stretch>
            <a:fillRect/>
          </a:stretch>
        </p:blipFill>
        <p:spPr>
          <a:xfrm>
            <a:off x="-488315" y="-66675"/>
            <a:ext cx="3174365" cy="317436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videoplayback2.mp4"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064230" y="2675622"/>
            <a:ext cx="8248867" cy="1088741"/>
          </a:xfrm>
        </p:spPr>
        <p:txBody>
          <a:bodyPr>
            <a:noAutofit/>
          </a:bodyPr>
          <a:lstStyle/>
          <a:p>
            <a:r>
              <a:rPr lang="zh-CN" altLang="en-US" sz="3800" b="1" dirty="0" smtClean="0">
                <a:latin typeface="+mn-lt"/>
              </a:rPr>
              <a:t>理解你的语言</a:t>
            </a:r>
            <a:endParaRPr lang="en-US" altLang="zh-CN" sz="3800" b="1" dirty="0">
              <a:latin typeface="+mn-lt"/>
            </a:endParaRPr>
          </a:p>
        </p:txBody>
      </p:sp>
      <p:sp>
        <p:nvSpPr>
          <p:cNvPr id="3" name="副标题 2"/>
          <p:cNvSpPr>
            <a:spLocks noGrp="1"/>
          </p:cNvSpPr>
          <p:nvPr>
            <p:ph type="subTitle" idx="1"/>
          </p:nvPr>
        </p:nvSpPr>
        <p:spPr>
          <a:xfrm>
            <a:off x="1910872" y="5760720"/>
            <a:ext cx="6677501" cy="477415"/>
          </a:xfrm>
        </p:spPr>
        <p:txBody>
          <a:bodyPr>
            <a:normAutofit/>
          </a:bodyPr>
          <a:lstStyle/>
          <a:p>
            <a:pPr lvl="0" algn="r"/>
            <a:r>
              <a:rPr lang="en-US" altLang="zh-CN" dirty="0" smtClean="0">
                <a:solidFill>
                  <a:schemeClr val="bg1"/>
                </a:solidFill>
              </a:rPr>
              <a:t>Credit to </a:t>
            </a:r>
            <a:r>
              <a:rPr lang="en-US" altLang="zh-CN" dirty="0" err="1" smtClean="0">
                <a:solidFill>
                  <a:schemeClr val="bg1"/>
                </a:solidFill>
              </a:rPr>
              <a:t>Shiyue</a:t>
            </a:r>
            <a:r>
              <a:rPr lang="zh-CN" altLang="en-US" dirty="0" smtClean="0">
                <a:solidFill>
                  <a:schemeClr val="bg1"/>
                </a:solidFill>
              </a:rPr>
              <a:t> </a:t>
            </a:r>
            <a:r>
              <a:rPr lang="en-US" altLang="zh-CN" dirty="0" err="1" smtClean="0">
                <a:solidFill>
                  <a:schemeClr val="bg1"/>
                </a:solidFill>
              </a:rPr>
              <a:t>Zhang@Tsinghua</a:t>
            </a:r>
            <a:endParaRPr lang="en-US" altLang="zh-CN" dirty="0" smtClean="0">
              <a:solidFill>
                <a:schemeClr val="bg1"/>
              </a:solidFill>
            </a:endParaRPr>
          </a:p>
        </p:txBody>
      </p:sp>
      <p:sp>
        <p:nvSpPr>
          <p:cNvPr id="6" name="Rectangle 5"/>
          <p:cNvSpPr/>
          <p:nvPr/>
        </p:nvSpPr>
        <p:spPr>
          <a:xfrm>
            <a:off x="4723770" y="4064662"/>
            <a:ext cx="697627" cy="400110"/>
          </a:xfrm>
          <a:prstGeom prst="rect">
            <a:avLst/>
          </a:prstGeom>
        </p:spPr>
        <p:txBody>
          <a:bodyPr wrap="none">
            <a:spAutoFit/>
          </a:bodyPr>
          <a:lstStyle/>
          <a:p>
            <a:pPr algn="l"/>
            <a:r>
              <a:rPr lang="zh-CN" altLang="en-US" sz="2000" dirty="0" smtClean="0">
                <a:latin typeface="微软雅黑" panose="020B0503020204020204" pitchFamily="34" charset="-122"/>
                <a:ea typeface="微软雅黑" panose="020B0503020204020204" pitchFamily="34" charset="-122"/>
                <a:cs typeface="Arial Unicode MS" panose="020B0604020202020204" pitchFamily="34" charset="-122"/>
              </a:rPr>
              <a:t>利节</a:t>
            </a:r>
            <a:endParaRPr lang="zh-CN" altLang="en-US" sz="2000" dirty="0" smtClean="0">
              <a:latin typeface="微软雅黑" panose="020B0503020204020204" pitchFamily="34" charset="-122"/>
              <a:ea typeface="微软雅黑" panose="020B0503020204020204" pitchFamily="34" charset="-122"/>
              <a:cs typeface="Arial Unicode MS" panose="020B0604020202020204" pitchFamily="34" charset="-122"/>
              <a:sym typeface="+mn-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人类语言的复杂性</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3)</a:t>
            </a:r>
            <a:r>
              <a:rPr lang="zh-CN" altLang="en-US" sz="2800" dirty="0" smtClean="0">
                <a:sym typeface="+mn-ea"/>
              </a:rPr>
              <a:t>知识复杂性</a:t>
            </a:r>
          </a:p>
        </p:txBody>
      </p:sp>
      <p:sp>
        <p:nvSpPr>
          <p:cNvPr id="6" name="文本框 5"/>
          <p:cNvSpPr txBox="1"/>
          <p:nvPr/>
        </p:nvSpPr>
        <p:spPr>
          <a:xfrm>
            <a:off x="378460" y="3248660"/>
            <a:ext cx="8651240" cy="2922905"/>
          </a:xfrm>
          <a:prstGeom prst="rect">
            <a:avLst/>
          </a:prstGeom>
          <a:noFill/>
        </p:spPr>
        <p:txBody>
          <a:bodyPr wrap="square" rtlCol="0" anchor="t">
            <a:spAutoFit/>
          </a:bodyPr>
          <a:lstStyle/>
          <a:p>
            <a:r>
              <a:rPr lang="en-US" altLang="zh-CN" sz="2400"/>
              <a:t>      </a:t>
            </a:r>
            <a:r>
              <a:rPr lang="zh-CN" altLang="en-US" sz="2400"/>
              <a:t>语言之所以复杂的另一个原因是语言中不仅包含语法结构和语义内容，还包含丰富的知识。例如下面这句话：</a:t>
            </a:r>
          </a:p>
          <a:p>
            <a:endParaRPr lang="zh-CN" altLang="en-US" sz="2400"/>
          </a:p>
          <a:p>
            <a:r>
              <a:rPr lang="zh-CN" altLang="en-US" sz="2800" b="1"/>
              <a:t>       煤中含碳元素，不充分燃烧时会产生一氧化碳。一氧化碳进入人体和血红细胞结合，使血红细胞失去携氧功能，产生一氧化碳中毒。因此，我们在烧煤时要尽量保持通风，特别是在低压天气，要特别注意。</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人类语言的复杂性</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4)</a:t>
            </a:r>
            <a:r>
              <a:rPr lang="zh-CN" altLang="en-US" sz="2800" dirty="0" smtClean="0">
                <a:sym typeface="+mn-ea"/>
              </a:rPr>
              <a:t>时空复杂性</a:t>
            </a:r>
          </a:p>
        </p:txBody>
      </p:sp>
      <p:sp>
        <p:nvSpPr>
          <p:cNvPr id="6" name="文本框 5"/>
          <p:cNvSpPr txBox="1"/>
          <p:nvPr/>
        </p:nvSpPr>
        <p:spPr>
          <a:xfrm>
            <a:off x="378460" y="3248660"/>
            <a:ext cx="8651240" cy="2306955"/>
          </a:xfrm>
          <a:prstGeom prst="rect">
            <a:avLst/>
          </a:prstGeom>
          <a:noFill/>
        </p:spPr>
        <p:txBody>
          <a:bodyPr wrap="square" rtlCol="0" anchor="t">
            <a:spAutoFit/>
          </a:bodyPr>
          <a:lstStyle/>
          <a:p>
            <a:r>
              <a:rPr lang="en-US" altLang="zh-CN" sz="2400"/>
              <a:t>      </a:t>
            </a:r>
            <a:r>
              <a:rPr lang="zh-CN" altLang="en-US" sz="2400"/>
              <a:t>全球有近7000 种语言，每种语言都有其独特之处。这些语</a:t>
            </a:r>
          </a:p>
          <a:p>
            <a:r>
              <a:rPr lang="zh-CN" altLang="en-US" sz="2400"/>
              <a:t>言被分成不同语系和语族，不同种类的语言差异巨大。即使同一种语言，语言习惯也会随地域的不同而不同。典型的如大陆中文和台湾中文，英国英语和美国英语等。另外，同一种语言在不同历史时期在遣词造句方面也有很大差异，典型的如古代汉语和现代汉语，中世纪英语和现代英语等。</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人类语言的复杂性</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5)</a:t>
            </a:r>
            <a:r>
              <a:rPr lang="zh-CN" altLang="en-US" sz="2800" dirty="0" smtClean="0">
                <a:sym typeface="+mn-ea"/>
              </a:rPr>
              <a:t>应用复杂性</a:t>
            </a:r>
          </a:p>
        </p:txBody>
      </p:sp>
      <p:sp>
        <p:nvSpPr>
          <p:cNvPr id="6" name="文本框 5"/>
          <p:cNvSpPr txBox="1"/>
          <p:nvPr/>
        </p:nvSpPr>
        <p:spPr>
          <a:xfrm>
            <a:off x="378460" y="3248660"/>
            <a:ext cx="8651240" cy="3046095"/>
          </a:xfrm>
          <a:prstGeom prst="rect">
            <a:avLst/>
          </a:prstGeom>
          <a:noFill/>
        </p:spPr>
        <p:txBody>
          <a:bodyPr wrap="square" rtlCol="0" anchor="t">
            <a:spAutoFit/>
          </a:bodyPr>
          <a:lstStyle/>
          <a:p>
            <a:r>
              <a:rPr lang="en-US" altLang="zh-CN" sz="2400"/>
              <a:t>      </a:t>
            </a:r>
            <a:r>
              <a:rPr lang="zh-CN" altLang="en-US" sz="2400"/>
              <a:t>标准的书面语相对比较规范，但在一些实际场景下（如微信、论坛、微博等），人们所使用的语言很多时候是不规范的，拼写错误、句法错误等很常见。即便是正规出版物，出错也不可避免。如2006 年有篇新闻标题为《消防安全隐患构建和谐粮库》，明显有语义不通的问题。这些不规范用语使得语言理解任务更为复杂。特别重要的是，传统语言理解方法是基于句法分析的，其前提是句子遵循合理的句法，如果句法不通，再强大的分析工具都无能为力。</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PageNum"/>
          <p:cNvSpPr/>
          <p:nvPr/>
        </p:nvSpPr>
        <p:spPr>
          <a:xfrm>
            <a:off x="0" y="5943600"/>
            <a:ext cx="338667" cy="57150"/>
          </a:xfrm>
          <a:prstGeom prst="rect">
            <a:avLst/>
          </a:prstGeom>
          <a:solidFill>
            <a:srgbClr val="A0A0A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Title 1"/>
          <p:cNvSpPr>
            <a:spLocks noGrp="1"/>
          </p:cNvSpPr>
          <p:nvPr>
            <p:ph type="title" idx="4294967295"/>
          </p:nvPr>
        </p:nvSpPr>
        <p:spPr>
          <a:xfrm>
            <a:off x="4455795" y="1220470"/>
            <a:ext cx="5183505" cy="1207135"/>
          </a:xfrm>
        </p:spPr>
        <p:txBody>
          <a:bodyPr/>
          <a:lstStyle/>
          <a:p>
            <a:r>
              <a:rPr lang="zh-CN" altLang="en-US" dirty="0"/>
              <a:t>目  录</a:t>
            </a:r>
            <a:endParaRPr lang="en-US" dirty="0"/>
          </a:p>
        </p:txBody>
      </p:sp>
      <p:sp>
        <p:nvSpPr>
          <p:cNvPr id="4" name="Content Placeholder 2"/>
          <p:cNvSpPr>
            <a:spLocks noGrp="1"/>
          </p:cNvSpPr>
          <p:nvPr/>
        </p:nvSpPr>
        <p:spPr>
          <a:xfrm>
            <a:off x="3477101" y="2654141"/>
            <a:ext cx="3830955" cy="3037999"/>
          </a:xfrm>
          <a:prstGeom prst="rect">
            <a:avLst/>
          </a:prstGeom>
        </p:spPr>
        <p:txBody>
          <a:bodyPr vert="horz" lIns="68580" tIns="34290" rIns="68580" bIns="3429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anose="05000000000000000000"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5pPr>
            <a:lvl6pPr marL="160020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6pPr>
            <a:lvl7pPr marL="189992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7pPr>
            <a:lvl8pPr marL="220027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8pPr>
            <a:lvl9pPr marL="249999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9pPr>
          </a:lstStyle>
          <a:p>
            <a:pPr>
              <a:buFont typeface="Wingdings" panose="05000000000000000000" charset="0"/>
              <a:buChar char=""/>
            </a:pPr>
            <a:r>
              <a:rPr lang="zh-CN" altLang="en-US" dirty="0" smtClean="0"/>
              <a:t>人类语言的复杂性</a:t>
            </a:r>
          </a:p>
          <a:p>
            <a:pPr>
              <a:buFont typeface="Wingdings" panose="05000000000000000000" charset="0"/>
              <a:buChar char=""/>
            </a:pPr>
            <a:r>
              <a:rPr lang="zh-CN" altLang="en-US" dirty="0" smtClean="0">
                <a:solidFill>
                  <a:srgbClr val="FF0000"/>
                </a:solidFill>
              </a:rPr>
              <a:t>传统语言理解方式</a:t>
            </a:r>
            <a:endParaRPr lang="zh-CN" altLang="en-US" dirty="0" smtClean="0"/>
          </a:p>
          <a:p>
            <a:pPr>
              <a:buFont typeface="Wingdings" panose="05000000000000000000" charset="0"/>
              <a:buChar char=""/>
            </a:pPr>
            <a:r>
              <a:rPr lang="zh-CN" altLang="en-US" dirty="0" smtClean="0"/>
              <a:t>基于深度学习的语言理解方法</a:t>
            </a:r>
            <a:endParaRPr lang="zh-CN" altLang="en-US" dirty="0"/>
          </a:p>
          <a:p>
            <a:pPr>
              <a:buFont typeface="Wingdings" panose="05000000000000000000" charset="0"/>
              <a:buChar char=""/>
            </a:pPr>
            <a:r>
              <a:rPr lang="zh-CN" altLang="en-US" dirty="0" smtClean="0">
                <a:sym typeface="+mn-ea"/>
              </a:rPr>
              <a:t>机器翻译</a:t>
            </a:r>
            <a:endParaRPr lang="zh-CN" altLang="en-US" dirty="0"/>
          </a:p>
          <a:p>
            <a:pPr>
              <a:buFont typeface="Wingdings" panose="05000000000000000000" charset="0"/>
              <a:buChar char=""/>
            </a:pPr>
            <a:r>
              <a:rPr lang="zh-CN" altLang="en-US" dirty="0"/>
              <a:t>语言理解的其他应用</a:t>
            </a:r>
          </a:p>
          <a:p>
            <a:pPr marL="0" indent="0">
              <a:buFont typeface="Wingdings" panose="05000000000000000000" charset="0"/>
              <a:buNone/>
            </a:pPr>
            <a:endParaRPr lang="zh-CN" altLang="en-US" dirty="0">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6" name="文本框 5"/>
          <p:cNvSpPr txBox="1"/>
          <p:nvPr/>
        </p:nvSpPr>
        <p:spPr>
          <a:xfrm>
            <a:off x="462280" y="3486785"/>
            <a:ext cx="8651240" cy="1568450"/>
          </a:xfrm>
          <a:prstGeom prst="rect">
            <a:avLst/>
          </a:prstGeom>
          <a:noFill/>
        </p:spPr>
        <p:txBody>
          <a:bodyPr wrap="square" rtlCol="0" anchor="t">
            <a:spAutoFit/>
          </a:bodyPr>
          <a:lstStyle/>
          <a:p>
            <a:r>
              <a:rPr lang="en-US" altLang="zh-CN" sz="2400"/>
              <a:t>     </a:t>
            </a:r>
            <a:r>
              <a:rPr sz="2400"/>
              <a:t>传统语言理解方法以句子分析为基本出发点，通过分析句子</a:t>
            </a:r>
          </a:p>
          <a:p>
            <a:r>
              <a:rPr sz="2400"/>
              <a:t>中的词法、句法、语义，实现对一句话的细致拆解。我们将从词法分析、句法分析、语义分析三个层次介绍传统语言理解方法。</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1)</a:t>
            </a:r>
            <a:r>
              <a:rPr lang="zh-CN" altLang="en-US" sz="2800" dirty="0" smtClean="0">
                <a:sym typeface="+mn-ea"/>
              </a:rPr>
              <a:t>词法分析</a:t>
            </a:r>
          </a:p>
        </p:txBody>
      </p:sp>
      <p:sp>
        <p:nvSpPr>
          <p:cNvPr id="6" name="文本框 5"/>
          <p:cNvSpPr txBox="1"/>
          <p:nvPr/>
        </p:nvSpPr>
        <p:spPr>
          <a:xfrm>
            <a:off x="448310" y="3192145"/>
            <a:ext cx="8553450" cy="1198880"/>
          </a:xfrm>
          <a:prstGeom prst="rect">
            <a:avLst/>
          </a:prstGeom>
          <a:noFill/>
        </p:spPr>
        <p:txBody>
          <a:bodyPr wrap="square" rtlCol="0" anchor="t">
            <a:spAutoFit/>
          </a:bodyPr>
          <a:lstStyle/>
          <a:p>
            <a:r>
              <a:rPr lang="en-US" altLang="zh-CN" sz="2400"/>
              <a:t>     </a:t>
            </a:r>
            <a:r>
              <a:rPr sz="2400"/>
              <a:t>词是最小的表达单元。对汉语来说，词可能只有一个字，如“ 走”、“跑”、“花” 等，也可包含多个字，如“打球”，“上树” 等。每个词既是一个语义单元，也是一个语法单元</a:t>
            </a:r>
            <a:r>
              <a:rPr lang="zh-CN" sz="2400"/>
              <a:t>。</a:t>
            </a:r>
          </a:p>
        </p:txBody>
      </p:sp>
      <p:sp>
        <p:nvSpPr>
          <p:cNvPr id="2" name="文本框 1"/>
          <p:cNvSpPr txBox="1"/>
          <p:nvPr/>
        </p:nvSpPr>
        <p:spPr>
          <a:xfrm>
            <a:off x="448310" y="4958080"/>
            <a:ext cx="8553450" cy="1568450"/>
          </a:xfrm>
          <a:prstGeom prst="rect">
            <a:avLst/>
          </a:prstGeom>
          <a:noFill/>
        </p:spPr>
        <p:txBody>
          <a:bodyPr wrap="square" rtlCol="0" anchor="t">
            <a:spAutoFit/>
          </a:bodyPr>
          <a:lstStyle/>
          <a:p>
            <a:r>
              <a:rPr lang="en-US" altLang="zh-CN" sz="2400"/>
              <a:t>        </a:t>
            </a:r>
            <a:r>
              <a:rPr lang="zh-CN" altLang="en-US" sz="2400"/>
              <a:t>所谓词法分析，是指从输入序列中确定词序列，并标记每个词的词性。因为汉语没有明确的词边界，因此词法分析首先需要将连续的汉字序列切分成独立的词，这一过程称为“分词”。分词是汉语独特的词法分析任务。</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1)</a:t>
            </a:r>
            <a:r>
              <a:rPr lang="zh-CN" altLang="en-US" sz="2800" dirty="0" smtClean="0">
                <a:sym typeface="+mn-ea"/>
              </a:rPr>
              <a:t>词法分析</a:t>
            </a:r>
          </a:p>
        </p:txBody>
      </p:sp>
      <p:sp>
        <p:nvSpPr>
          <p:cNvPr id="6" name="文本框 5"/>
          <p:cNvSpPr txBox="1"/>
          <p:nvPr/>
        </p:nvSpPr>
        <p:spPr>
          <a:xfrm>
            <a:off x="420370" y="2954020"/>
            <a:ext cx="8553450" cy="3230245"/>
          </a:xfrm>
          <a:prstGeom prst="rect">
            <a:avLst/>
          </a:prstGeom>
          <a:noFill/>
        </p:spPr>
        <p:txBody>
          <a:bodyPr wrap="square" rtlCol="0" anchor="t">
            <a:spAutoFit/>
          </a:bodyPr>
          <a:lstStyle/>
          <a:p>
            <a:r>
              <a:rPr lang="en-US" altLang="zh-CN" sz="2400"/>
              <a:t>     </a:t>
            </a:r>
            <a:r>
              <a:rPr sz="2400"/>
              <a:t>下面这句话：                </a:t>
            </a:r>
          </a:p>
          <a:p>
            <a:r>
              <a:rPr sz="2400"/>
              <a:t>                   </a:t>
            </a:r>
            <a:r>
              <a:rPr sz="2800" b="1"/>
              <a:t> 中华民族是伟大的民族</a:t>
            </a:r>
            <a:endParaRPr sz="2400"/>
          </a:p>
          <a:p>
            <a:r>
              <a:rPr sz="2400"/>
              <a:t>需要切分成</a:t>
            </a:r>
          </a:p>
          <a:p>
            <a:r>
              <a:rPr sz="2400"/>
              <a:t>                    </a:t>
            </a:r>
            <a:r>
              <a:rPr sz="2800" b="1"/>
              <a:t>中华/民族/是/伟大/的/民族</a:t>
            </a:r>
            <a:endParaRPr sz="2400"/>
          </a:p>
          <a:p>
            <a:r>
              <a:rPr sz="2400"/>
              <a:t>另一方面，所有的词都是由字串组成的，这意味着分词具有一定的灵活性，如上面这句话也可拆分成如下形式：</a:t>
            </a:r>
          </a:p>
          <a:p>
            <a:pPr algn="ctr"/>
            <a:r>
              <a:rPr sz="2800" b="1"/>
              <a:t>中华民族/是/伟大的/民族</a:t>
            </a:r>
            <a:endParaRPr sz="2400"/>
          </a:p>
          <a:p>
            <a:endParaRPr sz="24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1)</a:t>
            </a:r>
            <a:r>
              <a:rPr lang="zh-CN" altLang="en-US" sz="2800" dirty="0" smtClean="0">
                <a:sym typeface="+mn-ea"/>
              </a:rPr>
              <a:t>词法分析</a:t>
            </a:r>
          </a:p>
        </p:txBody>
      </p:sp>
      <p:sp>
        <p:nvSpPr>
          <p:cNvPr id="6" name="文本框 5"/>
          <p:cNvSpPr txBox="1"/>
          <p:nvPr/>
        </p:nvSpPr>
        <p:spPr>
          <a:xfrm>
            <a:off x="420370" y="2954020"/>
            <a:ext cx="8553450" cy="2799715"/>
          </a:xfrm>
          <a:prstGeom prst="rect">
            <a:avLst/>
          </a:prstGeom>
          <a:noFill/>
        </p:spPr>
        <p:txBody>
          <a:bodyPr wrap="square" rtlCol="0" anchor="t">
            <a:spAutoFit/>
          </a:bodyPr>
          <a:lstStyle/>
          <a:p>
            <a:r>
              <a:rPr lang="en-US" altLang="zh-CN" sz="2400"/>
              <a:t>     </a:t>
            </a:r>
            <a:r>
              <a:rPr sz="2400"/>
              <a:t>汉语分词有多种方法，最常见的是最长匹配法，即尽可能用词表中最长的词对句子进行切分。值得说明的是，不同切分方法有可能带来语义上的差别。</a:t>
            </a:r>
          </a:p>
          <a:p>
            <a:r>
              <a:rPr sz="2400"/>
              <a:t>例如对“发现大道有活动”这句话进行下面两种切分，会产生完全不同的意义：</a:t>
            </a:r>
          </a:p>
          <a:p>
            <a:pPr algn="ctr"/>
            <a:r>
              <a:rPr sz="2800" b="1"/>
              <a:t>发现/大道/有/活动</a:t>
            </a:r>
          </a:p>
          <a:p>
            <a:pPr algn="ctr"/>
            <a:r>
              <a:rPr sz="2800" b="1"/>
              <a:t>发现大道/有/活动</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1)</a:t>
            </a:r>
            <a:r>
              <a:rPr lang="zh-CN" altLang="en-US" sz="2800" dirty="0" smtClean="0">
                <a:sym typeface="+mn-ea"/>
              </a:rPr>
              <a:t>词法分析</a:t>
            </a:r>
          </a:p>
        </p:txBody>
      </p:sp>
      <p:sp>
        <p:nvSpPr>
          <p:cNvPr id="6" name="文本框 5"/>
          <p:cNvSpPr txBox="1"/>
          <p:nvPr/>
        </p:nvSpPr>
        <p:spPr>
          <a:xfrm>
            <a:off x="420370" y="2954020"/>
            <a:ext cx="8553450" cy="2306955"/>
          </a:xfrm>
          <a:prstGeom prst="rect">
            <a:avLst/>
          </a:prstGeom>
          <a:noFill/>
        </p:spPr>
        <p:txBody>
          <a:bodyPr wrap="square" rtlCol="0" anchor="t">
            <a:spAutoFit/>
          </a:bodyPr>
          <a:lstStyle/>
          <a:p>
            <a:r>
              <a:rPr lang="en-US" altLang="zh-CN" sz="2400"/>
              <a:t>     </a:t>
            </a:r>
            <a:r>
              <a:rPr sz="2400"/>
              <a:t>汉语词法分析的另一个重要任务是对词性进行标注，如将“吃/黄瓜/好”标注成“ 动词/名词/形容词”。词性标注算法有很多，较早的方法依赖规则，如动词后一般接名词，名词前多出现形容词等。当前的词性标注方法多基于统计模型，特别是HMM 模型、最大熵模型等，这些模型统计不同词性的单词相互连接的概率，基于该模型，在标注时选择最大概率的词性序列。</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2)</a:t>
            </a:r>
            <a:r>
              <a:rPr lang="zh-CN" altLang="en-US" sz="2800" dirty="0" smtClean="0">
                <a:sym typeface="+mn-ea"/>
              </a:rPr>
              <a:t>句法分析</a:t>
            </a:r>
          </a:p>
        </p:txBody>
      </p:sp>
      <p:sp>
        <p:nvSpPr>
          <p:cNvPr id="6" name="文本框 5"/>
          <p:cNvSpPr txBox="1"/>
          <p:nvPr/>
        </p:nvSpPr>
        <p:spPr>
          <a:xfrm>
            <a:off x="420370" y="2954020"/>
            <a:ext cx="8553450" cy="1568450"/>
          </a:xfrm>
          <a:prstGeom prst="rect">
            <a:avLst/>
          </a:prstGeom>
          <a:noFill/>
        </p:spPr>
        <p:txBody>
          <a:bodyPr wrap="square" rtlCol="0" anchor="t">
            <a:spAutoFit/>
          </a:bodyPr>
          <a:lstStyle/>
          <a:p>
            <a:r>
              <a:rPr lang="en-US" altLang="zh-CN" sz="2400"/>
              <a:t>     </a:t>
            </a:r>
            <a:r>
              <a:rPr sz="2400"/>
              <a:t>句法分析是在词法分析的基础上，对一句话中词与词的组合方式进行解析。常见的句法分析有两种：</a:t>
            </a:r>
          </a:p>
          <a:p>
            <a:r>
              <a:rPr sz="2400"/>
              <a:t>（1）成分结构分析，用以分析句子的层次性组织结构；</a:t>
            </a:r>
          </a:p>
          <a:p>
            <a:r>
              <a:rPr sz="2400"/>
              <a:t>（2）依存分析，用以分析词与词之间的互相依赖性。</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118485" y="1929130"/>
            <a:ext cx="6057900" cy="4222115"/>
          </a:xfrm>
        </p:spPr>
        <p:txBody>
          <a:bodyPr>
            <a:noAutofit/>
          </a:bodyPr>
          <a:lstStyle/>
          <a:p>
            <a:pPr marL="0" indent="0">
              <a:buNone/>
            </a:pPr>
            <a:r>
              <a:rPr lang="en-US" altLang="zh-CN" sz="2400"/>
              <a:t>       </a:t>
            </a:r>
            <a:r>
              <a:rPr lang="zh-CN" altLang="en-US" sz="2400"/>
              <a:t>语言是人类特有的能力，集中体现了人的智能性。据统计，地球上有将近7000 种语言，其中有2000 多种语言有书面文字。不论是否有文字，每种语言都有其独特的发音方式、组词规则、句法结构等，表现出非常复杂的各异性。人工智能的研究者一直把理解和掌握人类语言作为实现机器智能的重要目标。然而，人类语言是如此复杂，即使是人都很难掌握（大家可以回忆自己学习外语时的痛苦经历），让机器对其完全理解是不太可能的。然而，在一些特定领域，对语言进行部分、浅层的理解是可能的。</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2)</a:t>
            </a:r>
            <a:r>
              <a:rPr lang="zh-CN" altLang="en-US" sz="2800" dirty="0" smtClean="0">
                <a:sym typeface="+mn-ea"/>
              </a:rPr>
              <a:t>句法分析</a:t>
            </a:r>
          </a:p>
        </p:txBody>
      </p:sp>
      <p:sp>
        <p:nvSpPr>
          <p:cNvPr id="6" name="文本框 5"/>
          <p:cNvSpPr txBox="1"/>
          <p:nvPr/>
        </p:nvSpPr>
        <p:spPr>
          <a:xfrm>
            <a:off x="97790" y="3388995"/>
            <a:ext cx="4991735" cy="3415030"/>
          </a:xfrm>
          <a:prstGeom prst="rect">
            <a:avLst/>
          </a:prstGeom>
          <a:noFill/>
        </p:spPr>
        <p:txBody>
          <a:bodyPr wrap="square" rtlCol="0" anchor="t">
            <a:spAutoFit/>
          </a:bodyPr>
          <a:lstStyle/>
          <a:p>
            <a:r>
              <a:rPr lang="en-US" altLang="zh-CN" sz="2400"/>
              <a:t>     </a:t>
            </a:r>
            <a:r>
              <a:rPr sz="2400"/>
              <a:t>词与词之间通过层次性结构组合成句子，可以将句子表示为一棵句法树</a:t>
            </a:r>
            <a:r>
              <a:rPr lang="zh-CN" sz="2400"/>
              <a:t>。在这棵句法树中，每个叶子节点对应一个词，词与词之间组成短语，构成低层的中间节点，这些中间节点再互相组合，形成更高层次的中间节点，对应更大规模的短语。这一组合方法迭代进行，直到形成一棵完整的句法树。</a:t>
            </a:r>
          </a:p>
        </p:txBody>
      </p:sp>
      <p:pic>
        <p:nvPicPr>
          <p:cNvPr id="2" name="图片 1"/>
          <p:cNvPicPr>
            <a:picLocks noChangeAspect="1"/>
          </p:cNvPicPr>
          <p:nvPr/>
        </p:nvPicPr>
        <p:blipFill>
          <a:blip r:embed="rId4"/>
          <a:stretch>
            <a:fillRect/>
          </a:stretch>
        </p:blipFill>
        <p:spPr>
          <a:xfrm>
            <a:off x="4947285" y="2512695"/>
            <a:ext cx="4109085" cy="405257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2)</a:t>
            </a:r>
            <a:r>
              <a:rPr lang="zh-CN" altLang="en-US" sz="2800" dirty="0" smtClean="0">
                <a:sym typeface="+mn-ea"/>
              </a:rPr>
              <a:t>句法分析</a:t>
            </a:r>
          </a:p>
        </p:txBody>
      </p:sp>
      <p:sp>
        <p:nvSpPr>
          <p:cNvPr id="6" name="文本框 5"/>
          <p:cNvSpPr txBox="1"/>
          <p:nvPr/>
        </p:nvSpPr>
        <p:spPr>
          <a:xfrm>
            <a:off x="308610" y="2743835"/>
            <a:ext cx="8763000" cy="4154170"/>
          </a:xfrm>
          <a:prstGeom prst="rect">
            <a:avLst/>
          </a:prstGeom>
          <a:noFill/>
        </p:spPr>
        <p:txBody>
          <a:bodyPr wrap="square" rtlCol="0" anchor="t">
            <a:spAutoFit/>
          </a:bodyPr>
          <a:lstStyle/>
          <a:p>
            <a:r>
              <a:rPr lang="en-US" altLang="zh-CN" sz="2400"/>
              <a:t>     </a:t>
            </a:r>
            <a:r>
              <a:rPr sz="2400"/>
              <a:t>句法分析即是将一句话分解成句法树的过程。传统句法分析基于规则。这一方法假设我们所用的自然语言是一个完美的语法系统，这套语法系统可表示成一套生成规则，语言中的所有句子可由这些规则生成。一种常用的语法系统具有如下形式：</a:t>
            </a:r>
          </a:p>
          <a:p>
            <a:r>
              <a:rPr sz="2400"/>
              <a:t>A → BC;</a:t>
            </a:r>
          </a:p>
          <a:p>
            <a:r>
              <a:rPr sz="2400"/>
              <a:t>A → a</a:t>
            </a:r>
          </a:p>
          <a:p>
            <a:endParaRPr sz="2400"/>
          </a:p>
          <a:p>
            <a:r>
              <a:rPr sz="2400"/>
              <a:t>其中A,B,C 表示任一个非终结符，代表名词短语、动词短语等，而a 为任意一个终结符，代表一个单词。基于这一语法即可生成一个完整的句子，而每句话都可表示为一个句法树。这种形式的生成规则称为上下文无关文法（Context Free Grammar，CFG）</a:t>
            </a:r>
            <a:r>
              <a:rPr lang="zh-CN" sz="2400"/>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2)</a:t>
            </a:r>
            <a:r>
              <a:rPr lang="zh-CN" altLang="en-US" sz="2800" dirty="0" smtClean="0">
                <a:sym typeface="+mn-ea"/>
              </a:rPr>
              <a:t>句法分析</a:t>
            </a:r>
          </a:p>
        </p:txBody>
      </p:sp>
      <p:sp>
        <p:nvSpPr>
          <p:cNvPr id="6" name="文本框 5"/>
          <p:cNvSpPr txBox="1"/>
          <p:nvPr/>
        </p:nvSpPr>
        <p:spPr>
          <a:xfrm>
            <a:off x="1087755" y="2898140"/>
            <a:ext cx="7534910" cy="3784600"/>
          </a:xfrm>
          <a:prstGeom prst="rect">
            <a:avLst/>
          </a:prstGeom>
          <a:noFill/>
        </p:spPr>
        <p:txBody>
          <a:bodyPr wrap="square" rtlCol="0" anchor="t">
            <a:spAutoFit/>
          </a:bodyPr>
          <a:lstStyle/>
          <a:p>
            <a:r>
              <a:rPr lang="en-US" altLang="zh-CN" sz="2400"/>
              <a:t>     </a:t>
            </a:r>
            <a:r>
              <a:rPr sz="2400"/>
              <a:t>一个简单CFG 的例子如下（我们称为水果CFG）：</a:t>
            </a:r>
          </a:p>
          <a:p>
            <a:endParaRPr sz="2400"/>
          </a:p>
          <a:p>
            <a:r>
              <a:rPr sz="2400"/>
              <a:t>规则1: S → N VP;</a:t>
            </a:r>
          </a:p>
          <a:p>
            <a:r>
              <a:rPr sz="2400"/>
              <a:t>规则2: VP → V N;</a:t>
            </a:r>
          </a:p>
          <a:p>
            <a:r>
              <a:rPr sz="2400"/>
              <a:t>规则3: V → 吃| 拿</a:t>
            </a:r>
          </a:p>
          <a:p>
            <a:r>
              <a:rPr sz="2400"/>
              <a:t>规则4: N → 猴子| 苹果| 香蕉</a:t>
            </a:r>
          </a:p>
          <a:p>
            <a:endParaRPr sz="2400"/>
          </a:p>
          <a:p>
            <a:r>
              <a:rPr sz="2400"/>
              <a:t>其中S 代表句子，N 为名词，V 为动词，VP 为动词词组。这一水果CFG可生成“猴子吃苹果”、“苹果拿香蕉” 等简单句子。</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2)</a:t>
            </a:r>
            <a:r>
              <a:rPr lang="zh-CN" altLang="en-US" sz="2800" dirty="0" smtClean="0">
                <a:sym typeface="+mn-ea"/>
              </a:rPr>
              <a:t>句法分析</a:t>
            </a:r>
          </a:p>
        </p:txBody>
      </p:sp>
      <p:sp>
        <p:nvSpPr>
          <p:cNvPr id="6" name="文本框 5"/>
          <p:cNvSpPr txBox="1"/>
          <p:nvPr/>
        </p:nvSpPr>
        <p:spPr>
          <a:xfrm>
            <a:off x="1087755" y="2898140"/>
            <a:ext cx="7534910" cy="2306955"/>
          </a:xfrm>
          <a:prstGeom prst="rect">
            <a:avLst/>
          </a:prstGeom>
          <a:noFill/>
        </p:spPr>
        <p:txBody>
          <a:bodyPr wrap="square" rtlCol="0" anchor="t">
            <a:spAutoFit/>
          </a:bodyPr>
          <a:lstStyle/>
          <a:p>
            <a:r>
              <a:rPr lang="en-US" altLang="zh-CN" sz="2400"/>
              <a:t>     </a:t>
            </a:r>
            <a:r>
              <a:rPr sz="2400"/>
              <a:t>基于上下文无关文法，可以对句子进行句法分析，构造句法树。分析方法是对句子从左到右扫描，选择合适的生成规则对词和短语进行合并，得到更高层的短语，这一过程称为逆向推理。如果我们可以找到一系列生成规则及其应用顺序，使得目标句子得以生成，即可获得该句对应的句法树，实现了对这句话的句法分析。</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2)</a:t>
            </a:r>
            <a:r>
              <a:rPr lang="zh-CN" altLang="en-US" sz="2800" dirty="0" smtClean="0">
                <a:sym typeface="+mn-ea"/>
              </a:rPr>
              <a:t>句法分析</a:t>
            </a:r>
          </a:p>
        </p:txBody>
      </p:sp>
      <p:sp>
        <p:nvSpPr>
          <p:cNvPr id="6" name="文本框 5"/>
          <p:cNvSpPr txBox="1"/>
          <p:nvPr/>
        </p:nvSpPr>
        <p:spPr>
          <a:xfrm>
            <a:off x="345440" y="3121660"/>
            <a:ext cx="8613775" cy="3415030"/>
          </a:xfrm>
          <a:prstGeom prst="rect">
            <a:avLst/>
          </a:prstGeom>
          <a:noFill/>
        </p:spPr>
        <p:txBody>
          <a:bodyPr wrap="square" rtlCol="0" anchor="t">
            <a:spAutoFit/>
          </a:bodyPr>
          <a:lstStyle/>
          <a:p>
            <a:r>
              <a:rPr lang="en-US" altLang="zh-CN" sz="2400"/>
              <a:t>     </a:t>
            </a:r>
            <a:r>
              <a:rPr sz="2400"/>
              <a:t>在上面水果CFG 的例子中，如果给定一个句子“猴子吃香蕉”，首先经过分词后得到词序列“猴子/吃/香蕉”。对这一序列从左到右扫描，可得到如下逆向推理过程</a:t>
            </a:r>
            <a:r>
              <a:rPr lang="zh-CN" sz="2400"/>
              <a:t>：</a:t>
            </a:r>
          </a:p>
          <a:p>
            <a:endParaRPr sz="2400"/>
          </a:p>
          <a:p>
            <a:pPr marL="342900" indent="462280">
              <a:buFont typeface="Arial" panose="020B0604020202090204" pitchFamily="34" charset="0"/>
              <a:buChar char="•"/>
            </a:pPr>
            <a:r>
              <a:rPr sz="2400"/>
              <a:t>步骤1: 猴子→ N （规则4）</a:t>
            </a:r>
            <a:r>
              <a:rPr sz="2400">
                <a:sym typeface="+mn-ea"/>
              </a:rPr>
              <a:t>;</a:t>
            </a:r>
            <a:endParaRPr sz="2400"/>
          </a:p>
          <a:p>
            <a:pPr marL="342900" indent="462280">
              <a:buFont typeface="Arial" panose="020B0604020202090204" pitchFamily="34" charset="0"/>
              <a:buChar char="•"/>
            </a:pPr>
            <a:r>
              <a:rPr sz="2400"/>
              <a:t>步骤1: 吃→ V （规则3）;</a:t>
            </a:r>
          </a:p>
          <a:p>
            <a:pPr marL="342900" indent="462280">
              <a:buFont typeface="Arial" panose="020B0604020202090204" pitchFamily="34" charset="0"/>
              <a:buChar char="•"/>
            </a:pPr>
            <a:r>
              <a:rPr sz="2400"/>
              <a:t>步骤2: 香蕉→ N （规则4);</a:t>
            </a:r>
          </a:p>
          <a:p>
            <a:pPr marL="342900" indent="462280">
              <a:buFont typeface="Arial" panose="020B0604020202090204" pitchFamily="34" charset="0"/>
              <a:buChar char="•"/>
            </a:pPr>
            <a:r>
              <a:rPr sz="2400"/>
              <a:t>步骤3: V N → VP （规则2);</a:t>
            </a:r>
          </a:p>
          <a:p>
            <a:pPr marL="342900" indent="462280">
              <a:buFont typeface="Arial" panose="020B0604020202090204" pitchFamily="34" charset="0"/>
              <a:buChar char="•"/>
            </a:pPr>
            <a:r>
              <a:rPr sz="2400"/>
              <a:t>步骤3: N VP → S （规则1）</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3)</a:t>
            </a:r>
            <a:r>
              <a:rPr lang="zh-CN" altLang="en-US" sz="2800" dirty="0" smtClean="0">
                <a:sym typeface="+mn-ea"/>
              </a:rPr>
              <a:t>语义分析</a:t>
            </a:r>
          </a:p>
        </p:txBody>
      </p:sp>
      <p:sp>
        <p:nvSpPr>
          <p:cNvPr id="6" name="文本框 5"/>
          <p:cNvSpPr txBox="1"/>
          <p:nvPr/>
        </p:nvSpPr>
        <p:spPr>
          <a:xfrm>
            <a:off x="345440" y="3121660"/>
            <a:ext cx="8613775" cy="3046095"/>
          </a:xfrm>
          <a:prstGeom prst="rect">
            <a:avLst/>
          </a:prstGeom>
          <a:noFill/>
        </p:spPr>
        <p:txBody>
          <a:bodyPr wrap="square" rtlCol="0" anchor="t">
            <a:spAutoFit/>
          </a:bodyPr>
          <a:lstStyle/>
          <a:p>
            <a:r>
              <a:rPr lang="en-US" altLang="zh-CN" sz="2400"/>
              <a:t>     </a:t>
            </a:r>
            <a:r>
              <a:rPr sz="2400"/>
              <a:t>一种简单的语义分析方法是找到一句话中的中心谓词，确定该谓词的相关成分，如施事、受事、时间和地点等。这一过程称为语义角色标注，也称浅层语义分析。更完整的语义分析是对句子的各个成分进行细致解析，形成某种形式化表示。一个好的形式化表示方法应具有如下性质：第一，它表达出的语义应该是格式化的、简洁的。第二，它表达出来的意义应该是明确的，没有歧义的。第三，它的表达必须足够灵活，足以表示较复杂的语义。</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3)</a:t>
            </a:r>
            <a:r>
              <a:rPr lang="zh-CN" altLang="en-US" sz="2800" dirty="0" smtClean="0">
                <a:sym typeface="+mn-ea"/>
              </a:rPr>
              <a:t>语义分析</a:t>
            </a:r>
          </a:p>
        </p:txBody>
      </p:sp>
      <p:sp>
        <p:nvSpPr>
          <p:cNvPr id="6" name="文本框 5"/>
          <p:cNvSpPr txBox="1"/>
          <p:nvPr/>
        </p:nvSpPr>
        <p:spPr>
          <a:xfrm>
            <a:off x="2588895" y="1898650"/>
            <a:ext cx="6537960" cy="1198880"/>
          </a:xfrm>
          <a:prstGeom prst="rect">
            <a:avLst/>
          </a:prstGeom>
          <a:noFill/>
        </p:spPr>
        <p:txBody>
          <a:bodyPr wrap="square" rtlCol="0" anchor="t">
            <a:spAutoFit/>
          </a:bodyPr>
          <a:lstStyle/>
          <a:p>
            <a:r>
              <a:rPr lang="en-US" altLang="zh-CN" sz="2400"/>
              <a:t>     </a:t>
            </a:r>
            <a:r>
              <a:rPr sz="2400"/>
              <a:t>语义依存树是一种常用的形式化表示方法，该树表达了句子中各个组成成分所代表的语义角色及其相互关系</a:t>
            </a:r>
            <a:r>
              <a:rPr lang="zh-CN" sz="2400"/>
              <a:t>。</a:t>
            </a:r>
          </a:p>
        </p:txBody>
      </p:sp>
      <p:pic>
        <p:nvPicPr>
          <p:cNvPr id="2" name="图片 1"/>
          <p:cNvPicPr>
            <a:picLocks noChangeAspect="1"/>
          </p:cNvPicPr>
          <p:nvPr/>
        </p:nvPicPr>
        <p:blipFill>
          <a:blip r:embed="rId4"/>
          <a:stretch>
            <a:fillRect/>
          </a:stretch>
        </p:blipFill>
        <p:spPr>
          <a:xfrm>
            <a:off x="0" y="3910965"/>
            <a:ext cx="9144000" cy="214820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传统语言理解方式</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3)</a:t>
            </a:r>
            <a:r>
              <a:rPr lang="zh-CN" altLang="en-US" sz="2800" dirty="0" smtClean="0">
                <a:sym typeface="+mn-ea"/>
              </a:rPr>
              <a:t>语义分析</a:t>
            </a:r>
          </a:p>
        </p:txBody>
      </p:sp>
      <p:sp>
        <p:nvSpPr>
          <p:cNvPr id="6" name="文本框 5"/>
          <p:cNvSpPr txBox="1"/>
          <p:nvPr/>
        </p:nvSpPr>
        <p:spPr>
          <a:xfrm>
            <a:off x="2125980" y="1898650"/>
            <a:ext cx="6917055" cy="3415030"/>
          </a:xfrm>
          <a:prstGeom prst="rect">
            <a:avLst/>
          </a:prstGeom>
          <a:noFill/>
        </p:spPr>
        <p:txBody>
          <a:bodyPr wrap="square" rtlCol="0" anchor="t">
            <a:spAutoFit/>
          </a:bodyPr>
          <a:lstStyle/>
          <a:p>
            <a:pPr algn="ctr"/>
            <a:r>
              <a:rPr lang="en-US" altLang="zh-CN" sz="2400"/>
              <a:t>     </a:t>
            </a:r>
            <a:r>
              <a:rPr sz="2400" b="1"/>
              <a:t>拥有（我, 自行车）</a:t>
            </a:r>
            <a:endParaRPr sz="2400"/>
          </a:p>
          <a:p>
            <a:r>
              <a:rPr sz="2400"/>
              <a:t>表达了“我拥有自行车” 这一事实，其中“拥有” 是关系，“我” 和“自行车”分别是这一关系相关的两个概念。如果我们能构造这一个三元组集合（人为</a:t>
            </a:r>
          </a:p>
          <a:p>
            <a:r>
              <a:rPr sz="2400"/>
              <a:t>的或自动抽取的），即可以建立一个知识库，如：</a:t>
            </a:r>
          </a:p>
          <a:p>
            <a:pPr algn="ctr"/>
            <a:r>
              <a:rPr sz="2400" b="1"/>
              <a:t>拥有（我, 自行车）</a:t>
            </a:r>
          </a:p>
          <a:p>
            <a:pPr algn="ctr"/>
            <a:r>
              <a:rPr sz="2400" b="1"/>
              <a:t>拥有（小明, 汽车）</a:t>
            </a:r>
          </a:p>
          <a:p>
            <a:pPr algn="ctr"/>
            <a:r>
              <a:rPr sz="2400" b="1"/>
              <a:t>喜欢（张亮, 小云）</a:t>
            </a:r>
          </a:p>
          <a:p>
            <a:endParaRPr sz="2400" b="1"/>
          </a:p>
        </p:txBody>
      </p:sp>
      <p:sp>
        <p:nvSpPr>
          <p:cNvPr id="3" name="文本框 2"/>
          <p:cNvSpPr txBox="1"/>
          <p:nvPr/>
        </p:nvSpPr>
        <p:spPr>
          <a:xfrm>
            <a:off x="231140" y="4901565"/>
            <a:ext cx="8500745" cy="1938020"/>
          </a:xfrm>
          <a:prstGeom prst="rect">
            <a:avLst/>
          </a:prstGeom>
          <a:noFill/>
        </p:spPr>
        <p:txBody>
          <a:bodyPr wrap="square" rtlCol="0" anchor="t">
            <a:spAutoFit/>
          </a:bodyPr>
          <a:lstStyle/>
          <a:p>
            <a:r>
              <a:rPr sz="2400">
                <a:sym typeface="+mn-ea"/>
              </a:rPr>
              <a:t>基于这一知识库，即可回答“张亮喜欢谁” 这样的问题。具体步骤如下：首先，对问题进行语义分析，将分析结果表示为三元组，即：</a:t>
            </a:r>
            <a:endParaRPr sz="2400"/>
          </a:p>
          <a:p>
            <a:r>
              <a:rPr sz="2400">
                <a:sym typeface="+mn-ea"/>
              </a:rPr>
              <a:t>                  </a:t>
            </a:r>
            <a:r>
              <a:rPr sz="2400" b="1">
                <a:sym typeface="+mn-ea"/>
              </a:rPr>
              <a:t>喜欢（张亮，?）</a:t>
            </a:r>
            <a:endParaRPr sz="2400"/>
          </a:p>
          <a:p>
            <a:r>
              <a:rPr sz="2400">
                <a:sym typeface="+mn-ea"/>
              </a:rPr>
              <a:t>对这一表达在知识库中搜索，即可发现张亮喜欢的是“小云”。</a:t>
            </a:r>
            <a:endParaRPr lang="zh-CN" altLang="en-US" sz="2400">
              <a:sym typeface="+mn-e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PageNum"/>
          <p:cNvSpPr/>
          <p:nvPr/>
        </p:nvSpPr>
        <p:spPr>
          <a:xfrm>
            <a:off x="0" y="5943600"/>
            <a:ext cx="338667" cy="57150"/>
          </a:xfrm>
          <a:prstGeom prst="rect">
            <a:avLst/>
          </a:prstGeom>
          <a:solidFill>
            <a:srgbClr val="A0A0A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Title 1"/>
          <p:cNvSpPr>
            <a:spLocks noGrp="1"/>
          </p:cNvSpPr>
          <p:nvPr>
            <p:ph type="title" idx="4294967295"/>
          </p:nvPr>
        </p:nvSpPr>
        <p:spPr>
          <a:xfrm>
            <a:off x="4455795" y="1220470"/>
            <a:ext cx="5183505" cy="1207135"/>
          </a:xfrm>
        </p:spPr>
        <p:txBody>
          <a:bodyPr/>
          <a:lstStyle/>
          <a:p>
            <a:r>
              <a:rPr lang="zh-CN" altLang="en-US" dirty="0"/>
              <a:t>目  录</a:t>
            </a:r>
            <a:endParaRPr lang="en-US" dirty="0"/>
          </a:p>
        </p:txBody>
      </p:sp>
      <p:sp>
        <p:nvSpPr>
          <p:cNvPr id="4" name="Content Placeholder 2"/>
          <p:cNvSpPr>
            <a:spLocks noGrp="1"/>
          </p:cNvSpPr>
          <p:nvPr/>
        </p:nvSpPr>
        <p:spPr>
          <a:xfrm>
            <a:off x="3477101" y="2654141"/>
            <a:ext cx="3830955" cy="3037999"/>
          </a:xfrm>
          <a:prstGeom prst="rect">
            <a:avLst/>
          </a:prstGeom>
        </p:spPr>
        <p:txBody>
          <a:bodyPr vert="horz" lIns="68580" tIns="34290" rIns="68580" bIns="3429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anose="05000000000000000000"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5pPr>
            <a:lvl6pPr marL="160020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6pPr>
            <a:lvl7pPr marL="189992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7pPr>
            <a:lvl8pPr marL="220027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8pPr>
            <a:lvl9pPr marL="249999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9pPr>
          </a:lstStyle>
          <a:p>
            <a:pPr>
              <a:buFont typeface="Wingdings" panose="05000000000000000000" charset="0"/>
              <a:buChar char=""/>
            </a:pPr>
            <a:r>
              <a:rPr lang="zh-CN" altLang="en-US" dirty="0" smtClean="0"/>
              <a:t>人类语言的复杂性</a:t>
            </a:r>
          </a:p>
          <a:p>
            <a:pPr>
              <a:buFont typeface="Wingdings" panose="05000000000000000000" charset="0"/>
              <a:buChar char=""/>
            </a:pPr>
            <a:r>
              <a:rPr lang="zh-CN" altLang="en-US" dirty="0" smtClean="0"/>
              <a:t>传统语言理解方式</a:t>
            </a:r>
          </a:p>
          <a:p>
            <a:pPr>
              <a:buFont typeface="Wingdings" panose="05000000000000000000" charset="0"/>
              <a:buChar char=""/>
            </a:pPr>
            <a:r>
              <a:rPr lang="zh-CN" altLang="en-US" dirty="0" smtClean="0">
                <a:solidFill>
                  <a:srgbClr val="FF0000"/>
                </a:solidFill>
              </a:rPr>
              <a:t>基于深度学习的语言理解方法</a:t>
            </a:r>
            <a:endParaRPr lang="zh-CN" altLang="en-US" dirty="0"/>
          </a:p>
          <a:p>
            <a:pPr>
              <a:buFont typeface="Wingdings" panose="05000000000000000000" charset="0"/>
              <a:buChar char=""/>
            </a:pPr>
            <a:r>
              <a:rPr lang="zh-CN" altLang="en-US" dirty="0" smtClean="0">
                <a:sym typeface="+mn-ea"/>
              </a:rPr>
              <a:t>机器翻译</a:t>
            </a:r>
            <a:endParaRPr lang="zh-CN" altLang="en-US" dirty="0"/>
          </a:p>
          <a:p>
            <a:pPr>
              <a:buFont typeface="Wingdings" panose="05000000000000000000" charset="0"/>
              <a:buChar char=""/>
            </a:pPr>
            <a:r>
              <a:rPr lang="zh-CN" altLang="en-US" dirty="0"/>
              <a:t>语言理解的其他应用</a:t>
            </a:r>
          </a:p>
          <a:p>
            <a:pPr marL="0" indent="0">
              <a:buFont typeface="Wingdings" panose="05000000000000000000" charset="0"/>
              <a:buNone/>
            </a:pPr>
            <a:endParaRPr lang="zh-CN" altLang="en-US" dirty="0">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28650" y="2919730"/>
            <a:ext cx="7886700" cy="3818255"/>
          </a:xfrm>
        </p:spPr>
        <p:txBody>
          <a:bodyPr>
            <a:noAutofit/>
          </a:bodyPr>
          <a:lstStyle/>
          <a:p>
            <a:pPr marL="0" indent="0">
              <a:buNone/>
            </a:pPr>
            <a:r>
              <a:rPr lang="en-US" altLang="zh-CN" sz="2400"/>
              <a:t>        </a:t>
            </a:r>
            <a:r>
              <a:rPr lang="zh-CN" altLang="en-US" sz="2400"/>
              <a:t>自2013 以来，基于深度学习的语言理解方法受到越来越多关注。和传统方法不同，这一方法并不依赖对句子成分的解析，而是将句子映射到一个语义空间里。在这个空间里，语义相近的句子距离较小，语义相差较大的句子距离较大。基于这一语义空间，可以实现问答、翻译等自然语言处理任务。值得说明的是，基于这种语言理解方法，机器对句子并没有一个非常明确的“理解” 过程，但确实可以完成很多自然语言理解任务。因此，这一方法事实上是基于语言理解的反馈思路：只要可以顺利完成目标任务，则认为机器已经具有了理解能力。</a:t>
            </a:r>
          </a:p>
        </p:txBody>
      </p:sp>
      <p:sp>
        <p:nvSpPr>
          <p:cNvPr id="4" name="文本框 3"/>
          <p:cNvSpPr txBox="1"/>
          <p:nvPr/>
        </p:nvSpPr>
        <p:spPr>
          <a:xfrm>
            <a:off x="2588895" y="318135"/>
            <a:ext cx="4983480" cy="2334260"/>
          </a:xfrm>
          <a:prstGeom prst="rect">
            <a:avLst/>
          </a:prstGeom>
          <a:noFill/>
        </p:spPr>
        <p:txBody>
          <a:bodyPr wrap="none" rtlCol="0" anchor="t">
            <a:spAutoFit/>
          </a:bodyPr>
          <a:lstStyle/>
          <a:p>
            <a:pPr algn="l">
              <a:lnSpc>
                <a:spcPct val="90000"/>
              </a:lnSpc>
            </a:pPr>
            <a:r>
              <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基于深度学习的</a:t>
            </a:r>
          </a:p>
          <a:p>
            <a:pPr algn="l">
              <a:lnSpc>
                <a:spcPct val="90000"/>
              </a:lnSpc>
            </a:pPr>
            <a:r>
              <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语言理解方法</a:t>
            </a:r>
            <a:endPar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endParaRPr>
          </a:p>
          <a:p>
            <a:pPr algn="l">
              <a:lnSpc>
                <a:spcPct val="90000"/>
              </a:lnSpc>
            </a:pPr>
            <a:endPar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PageNum"/>
          <p:cNvSpPr/>
          <p:nvPr/>
        </p:nvSpPr>
        <p:spPr>
          <a:xfrm>
            <a:off x="0" y="5943600"/>
            <a:ext cx="338667" cy="57150"/>
          </a:xfrm>
          <a:prstGeom prst="rect">
            <a:avLst/>
          </a:prstGeom>
          <a:solidFill>
            <a:srgbClr val="A0A0A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Title 1"/>
          <p:cNvSpPr>
            <a:spLocks noGrp="1"/>
          </p:cNvSpPr>
          <p:nvPr>
            <p:ph type="title" idx="4294967295"/>
          </p:nvPr>
        </p:nvSpPr>
        <p:spPr>
          <a:xfrm>
            <a:off x="4455795" y="1220470"/>
            <a:ext cx="5183505" cy="1207135"/>
          </a:xfrm>
        </p:spPr>
        <p:txBody>
          <a:bodyPr/>
          <a:lstStyle/>
          <a:p>
            <a:r>
              <a:rPr lang="zh-CN" altLang="en-US" dirty="0"/>
              <a:t>目  录</a:t>
            </a:r>
            <a:endParaRPr lang="en-US" dirty="0"/>
          </a:p>
        </p:txBody>
      </p:sp>
      <p:sp>
        <p:nvSpPr>
          <p:cNvPr id="4" name="Content Placeholder 2"/>
          <p:cNvSpPr>
            <a:spLocks noGrp="1"/>
          </p:cNvSpPr>
          <p:nvPr/>
        </p:nvSpPr>
        <p:spPr>
          <a:xfrm>
            <a:off x="3477101" y="2654141"/>
            <a:ext cx="3830955" cy="3037999"/>
          </a:xfrm>
          <a:prstGeom prst="rect">
            <a:avLst/>
          </a:prstGeom>
        </p:spPr>
        <p:txBody>
          <a:bodyPr vert="horz" lIns="68580" tIns="34290" rIns="68580" bIns="3429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anose="05000000000000000000"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5pPr>
            <a:lvl6pPr marL="160020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6pPr>
            <a:lvl7pPr marL="189992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7pPr>
            <a:lvl8pPr marL="220027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8pPr>
            <a:lvl9pPr marL="249999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9pPr>
          </a:lstStyle>
          <a:p>
            <a:pPr>
              <a:buFont typeface="Wingdings" panose="05000000000000000000" charset="0"/>
              <a:buChar char=""/>
            </a:pPr>
            <a:r>
              <a:rPr lang="zh-CN" altLang="en-US" dirty="0" smtClean="0"/>
              <a:t>人类语言的复杂性</a:t>
            </a:r>
          </a:p>
          <a:p>
            <a:pPr>
              <a:buFont typeface="Wingdings" panose="05000000000000000000" charset="0"/>
              <a:buChar char=""/>
            </a:pPr>
            <a:r>
              <a:rPr lang="zh-CN" altLang="en-US" dirty="0" smtClean="0"/>
              <a:t>传统语言理解方式</a:t>
            </a:r>
          </a:p>
          <a:p>
            <a:pPr>
              <a:buFont typeface="Wingdings" panose="05000000000000000000" charset="0"/>
              <a:buChar char=""/>
            </a:pPr>
            <a:r>
              <a:rPr lang="zh-CN" altLang="en-US" dirty="0" smtClean="0"/>
              <a:t>基于深度学习的语言理解方法</a:t>
            </a:r>
            <a:endParaRPr lang="zh-CN" altLang="en-US" dirty="0"/>
          </a:p>
          <a:p>
            <a:pPr>
              <a:buFont typeface="Wingdings" panose="05000000000000000000" charset="0"/>
              <a:buChar char=""/>
            </a:pPr>
            <a:r>
              <a:rPr lang="zh-CN" altLang="en-US" dirty="0" smtClean="0">
                <a:sym typeface="+mn-ea"/>
              </a:rPr>
              <a:t>机器翻译</a:t>
            </a:r>
            <a:endParaRPr lang="zh-CN" altLang="en-US" dirty="0"/>
          </a:p>
          <a:p>
            <a:pPr>
              <a:buFont typeface="Wingdings" panose="05000000000000000000" charset="0"/>
              <a:buChar char=""/>
            </a:pPr>
            <a:r>
              <a:rPr lang="zh-CN" altLang="en-US" dirty="0"/>
              <a:t>语言理解的其他应用</a:t>
            </a:r>
          </a:p>
          <a:p>
            <a:pPr marL="0" indent="0">
              <a:buFont typeface="Wingdings" panose="05000000000000000000" charset="0"/>
              <a:buNone/>
            </a:pPr>
            <a:endParaRPr lang="zh-CN" altLang="en-US" dirty="0">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PageNum"/>
          <p:cNvSpPr/>
          <p:nvPr/>
        </p:nvSpPr>
        <p:spPr>
          <a:xfrm>
            <a:off x="0" y="5943600"/>
            <a:ext cx="338667" cy="57150"/>
          </a:xfrm>
          <a:prstGeom prst="rect">
            <a:avLst/>
          </a:prstGeom>
          <a:solidFill>
            <a:srgbClr val="A0A0A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Title 1"/>
          <p:cNvSpPr>
            <a:spLocks noGrp="1"/>
          </p:cNvSpPr>
          <p:nvPr>
            <p:ph type="title" idx="4294967295"/>
          </p:nvPr>
        </p:nvSpPr>
        <p:spPr>
          <a:xfrm>
            <a:off x="4455795" y="1220470"/>
            <a:ext cx="5183505" cy="1207135"/>
          </a:xfrm>
        </p:spPr>
        <p:txBody>
          <a:bodyPr/>
          <a:lstStyle/>
          <a:p>
            <a:r>
              <a:rPr lang="zh-CN" altLang="en-US" dirty="0"/>
              <a:t>目  录</a:t>
            </a:r>
            <a:endParaRPr lang="en-US" dirty="0"/>
          </a:p>
        </p:txBody>
      </p:sp>
      <p:sp>
        <p:nvSpPr>
          <p:cNvPr id="4" name="Content Placeholder 2"/>
          <p:cNvSpPr>
            <a:spLocks noGrp="1"/>
          </p:cNvSpPr>
          <p:nvPr/>
        </p:nvSpPr>
        <p:spPr>
          <a:xfrm>
            <a:off x="3477101" y="2654141"/>
            <a:ext cx="3830955" cy="3037999"/>
          </a:xfrm>
          <a:prstGeom prst="rect">
            <a:avLst/>
          </a:prstGeom>
        </p:spPr>
        <p:txBody>
          <a:bodyPr vert="horz" lIns="68580" tIns="34290" rIns="68580" bIns="3429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anose="05000000000000000000"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5pPr>
            <a:lvl6pPr marL="160020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6pPr>
            <a:lvl7pPr marL="189992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7pPr>
            <a:lvl8pPr marL="220027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8pPr>
            <a:lvl9pPr marL="249999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9pPr>
          </a:lstStyle>
          <a:p>
            <a:pPr>
              <a:buFont typeface="Wingdings" panose="05000000000000000000" charset="0"/>
              <a:buChar char=""/>
            </a:pPr>
            <a:r>
              <a:rPr lang="zh-CN" altLang="en-US" dirty="0" smtClean="0"/>
              <a:t>人类语言的复杂性</a:t>
            </a:r>
          </a:p>
          <a:p>
            <a:pPr>
              <a:buFont typeface="Wingdings" panose="05000000000000000000" charset="0"/>
              <a:buChar char=""/>
            </a:pPr>
            <a:r>
              <a:rPr lang="zh-CN" altLang="en-US" dirty="0" smtClean="0"/>
              <a:t>传统语言理解方式</a:t>
            </a:r>
          </a:p>
          <a:p>
            <a:pPr>
              <a:buFont typeface="Wingdings" panose="05000000000000000000" charset="0"/>
              <a:buChar char=""/>
            </a:pPr>
            <a:r>
              <a:rPr lang="zh-CN" altLang="en-US" dirty="0" smtClean="0">
                <a:solidFill>
                  <a:schemeClr val="tx1"/>
                </a:solidFill>
              </a:rPr>
              <a:t>基于深度学习的语言理解方法</a:t>
            </a:r>
            <a:endParaRPr lang="zh-CN" altLang="en-US" dirty="0"/>
          </a:p>
          <a:p>
            <a:pPr>
              <a:buFont typeface="Wingdings" panose="05000000000000000000" charset="0"/>
              <a:buChar char=""/>
            </a:pPr>
            <a:r>
              <a:rPr lang="zh-CN" altLang="en-US" dirty="0" smtClean="0">
                <a:solidFill>
                  <a:srgbClr val="FF0000"/>
                </a:solidFill>
                <a:sym typeface="+mn-ea"/>
              </a:rPr>
              <a:t>机器翻译</a:t>
            </a:r>
            <a:endParaRPr lang="zh-CN" altLang="en-US" dirty="0"/>
          </a:p>
          <a:p>
            <a:pPr>
              <a:buFont typeface="Wingdings" panose="05000000000000000000" charset="0"/>
              <a:buChar char=""/>
            </a:pPr>
            <a:r>
              <a:rPr lang="zh-CN" altLang="en-US" dirty="0"/>
              <a:t>语言理解的其他应用</a:t>
            </a:r>
          </a:p>
          <a:p>
            <a:pPr marL="0" indent="0">
              <a:buFont typeface="Wingdings" panose="05000000000000000000" charset="0"/>
              <a:buNone/>
            </a:pPr>
            <a:endParaRPr lang="zh-CN" altLang="en-US" dirty="0">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7810" y="3340100"/>
            <a:ext cx="8629015" cy="3342005"/>
          </a:xfrm>
        </p:spPr>
        <p:txBody>
          <a:bodyPr>
            <a:noAutofit/>
          </a:bodyPr>
          <a:lstStyle/>
          <a:p>
            <a:pPr marL="0" indent="0">
              <a:buNone/>
            </a:pPr>
            <a:r>
              <a:rPr lang="en-US" altLang="zh-CN" sz="2400"/>
              <a:t>        </a:t>
            </a:r>
            <a:r>
              <a:rPr lang="zh-CN" altLang="en-US" sz="2400"/>
              <a:t>Warren Weaver 在1947 年写给Norbert Wiener 的信中就谈到了机器翻译的设想。</a:t>
            </a:r>
          </a:p>
          <a:p>
            <a:pPr marL="0" indent="0">
              <a:buNone/>
            </a:pPr>
            <a:endParaRPr lang="zh-CN" altLang="en-US" sz="2400"/>
          </a:p>
          <a:p>
            <a:pPr marL="0" indent="0">
              <a:buNone/>
            </a:pPr>
            <a:r>
              <a:rPr lang="zh-CN" altLang="en-US" sz="2400"/>
              <a:t>      70年代后期，由加拿大蒙特利尔大学与加拿大联邦政府翻译局联合开发的TAUM-METEO 系统，可用来翻译气象预报。</a:t>
            </a:r>
          </a:p>
        </p:txBody>
      </p:sp>
      <p:sp>
        <p:nvSpPr>
          <p:cNvPr id="4" name="文本框 3"/>
          <p:cNvSpPr txBox="1"/>
          <p:nvPr/>
        </p:nvSpPr>
        <p:spPr>
          <a:xfrm>
            <a:off x="2588895" y="318135"/>
            <a:ext cx="2926080" cy="838835"/>
          </a:xfrm>
          <a:prstGeom prst="rect">
            <a:avLst/>
          </a:prstGeom>
          <a:noFill/>
        </p:spPr>
        <p:txBody>
          <a:bodyPr wrap="none" rtlCol="0" anchor="t">
            <a:spAutoFit/>
          </a:bodyPr>
          <a:lstStyle/>
          <a:p>
            <a:pPr algn="l">
              <a:lnSpc>
                <a:spcPct val="90000"/>
              </a:lnSpc>
            </a:pPr>
            <a:r>
              <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rPr>
              <a:t>机器翻译</a:t>
            </a: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1)</a:t>
            </a:r>
            <a:r>
              <a:rPr lang="zh-CN" altLang="en-US" sz="2800" dirty="0" smtClean="0">
                <a:sym typeface="+mn-ea"/>
              </a:rPr>
              <a:t>机器翻译的历史</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7810" y="3340100"/>
            <a:ext cx="8629015" cy="3342005"/>
          </a:xfrm>
        </p:spPr>
        <p:txBody>
          <a:bodyPr>
            <a:noAutofit/>
          </a:bodyPr>
          <a:lstStyle/>
          <a:p>
            <a:pPr marL="0" indent="0">
              <a:buNone/>
            </a:pPr>
            <a:r>
              <a:rPr lang="en-US" altLang="zh-CN" sz="2400"/>
              <a:t>        </a:t>
            </a:r>
            <a:r>
              <a:rPr lang="zh-CN" altLang="en-US" sz="2400"/>
              <a:t>一直到80 年代末期，机器翻译的主要方法都是基于规则的。这些系统一般需要一本字典和一些语言学规则。在翻译时，首先通过查字典把每个单词在目标语言里对应的词找到，再依目标语言的语言学规则对这些词进行调整（形态、顺序等），最后组合成句子完成翻译。这一方法称为直接翻译法。</a:t>
            </a:r>
          </a:p>
        </p:txBody>
      </p:sp>
      <p:sp>
        <p:nvSpPr>
          <p:cNvPr id="4" name="文本框 3"/>
          <p:cNvSpPr txBox="1"/>
          <p:nvPr/>
        </p:nvSpPr>
        <p:spPr>
          <a:xfrm>
            <a:off x="2588895" y="318135"/>
            <a:ext cx="2926080" cy="838835"/>
          </a:xfrm>
          <a:prstGeom prst="rect">
            <a:avLst/>
          </a:prstGeom>
          <a:noFill/>
        </p:spPr>
        <p:txBody>
          <a:bodyPr wrap="none" rtlCol="0" anchor="t">
            <a:spAutoFit/>
          </a:bodyPr>
          <a:lstStyle/>
          <a:p>
            <a:pPr algn="l">
              <a:lnSpc>
                <a:spcPct val="90000"/>
              </a:lnSpc>
            </a:pPr>
            <a:r>
              <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rPr>
              <a:t>机器翻译</a:t>
            </a: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1)</a:t>
            </a:r>
            <a:r>
              <a:rPr lang="zh-CN" altLang="en-US" sz="2800" dirty="0" smtClean="0">
                <a:sym typeface="+mn-ea"/>
              </a:rPr>
              <a:t>机器翻译的历史</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4926330" y="2772410"/>
            <a:ext cx="4283710" cy="3909695"/>
          </a:xfrm>
          <a:prstGeom prst="rect">
            <a:avLst/>
          </a:prstGeom>
        </p:spPr>
      </p:pic>
      <p:sp>
        <p:nvSpPr>
          <p:cNvPr id="3" name="内容占位符 2"/>
          <p:cNvSpPr>
            <a:spLocks noGrp="1"/>
          </p:cNvSpPr>
          <p:nvPr>
            <p:ph idx="1"/>
          </p:nvPr>
        </p:nvSpPr>
        <p:spPr>
          <a:xfrm>
            <a:off x="257810" y="3340100"/>
            <a:ext cx="4912995" cy="3342005"/>
          </a:xfrm>
        </p:spPr>
        <p:txBody>
          <a:bodyPr>
            <a:noAutofit/>
          </a:bodyPr>
          <a:lstStyle/>
          <a:p>
            <a:pPr marL="0" indent="0">
              <a:buNone/>
            </a:pPr>
            <a:r>
              <a:rPr lang="en-US" altLang="zh-CN" sz="2400"/>
              <a:t>      </a:t>
            </a:r>
            <a:r>
              <a:rPr sz="2400"/>
              <a:t>另一些研究者提出应该对原句做语法分析，再对得到的语法成分进行翻译。这一方法称为转换翻译法。</a:t>
            </a:r>
          </a:p>
          <a:p>
            <a:pPr marL="0" indent="0">
              <a:buNone/>
            </a:pPr>
            <a:endParaRPr sz="2400"/>
          </a:p>
          <a:p>
            <a:pPr marL="0" indent="0">
              <a:buNone/>
            </a:pPr>
            <a:r>
              <a:rPr sz="2400"/>
              <a:t>       还有学者尝试将源语言转化为一种表达抽象意义的中介语，再从中介语转换到目标语言。这一方法称为中介语翻译法。</a:t>
            </a:r>
          </a:p>
        </p:txBody>
      </p:sp>
      <p:sp>
        <p:nvSpPr>
          <p:cNvPr id="4" name="文本框 3"/>
          <p:cNvSpPr txBox="1"/>
          <p:nvPr/>
        </p:nvSpPr>
        <p:spPr>
          <a:xfrm>
            <a:off x="2588895" y="318135"/>
            <a:ext cx="29260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rPr>
              <a:t>机器翻译</a:t>
            </a: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1)</a:t>
            </a:r>
            <a:r>
              <a:rPr lang="zh-CN" altLang="en-US" sz="2800" dirty="0" smtClean="0">
                <a:sym typeface="+mn-ea"/>
              </a:rPr>
              <a:t>机器翻译的历史</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7810" y="3045460"/>
            <a:ext cx="8629015" cy="3342005"/>
          </a:xfrm>
        </p:spPr>
        <p:txBody>
          <a:bodyPr>
            <a:noAutofit/>
          </a:bodyPr>
          <a:lstStyle/>
          <a:p>
            <a:pPr marL="0" indent="0">
              <a:buNone/>
            </a:pPr>
            <a:r>
              <a:rPr lang="en-US" altLang="zh-CN" sz="2400"/>
              <a:t>        </a:t>
            </a:r>
            <a:r>
              <a:rPr lang="zh-CN" altLang="en-US" sz="2400"/>
              <a:t>突破发生在1993 年，IBM 的Brown 和Della Pietra 等人提出了基于词对齐的翻译模型，标志着现代统计机器翻译（SMT）方法的诞生。</a:t>
            </a:r>
          </a:p>
          <a:p>
            <a:pPr marL="0" indent="0">
              <a:buNone/>
            </a:pPr>
            <a:endParaRPr lang="zh-CN" altLang="en-US" sz="2400"/>
          </a:p>
          <a:p>
            <a:pPr marL="0" indent="0">
              <a:buNone/>
            </a:pPr>
            <a:r>
              <a:rPr lang="zh-CN" altLang="en-US" sz="2400"/>
              <a:t>        2014 年，Google 的研究者提出基于神经网络的翻译模型，标志着神经机器翻译（NMT）的起点。</a:t>
            </a:r>
          </a:p>
          <a:p>
            <a:pPr marL="0" indent="0">
              <a:buNone/>
            </a:pPr>
            <a:r>
              <a:rPr lang="zh-CN" altLang="en-US" sz="2400"/>
              <a:t>       2016 年9 月，谷歌宣布其NMT 系统取得了逼近人类的性能。</a:t>
            </a:r>
          </a:p>
          <a:p>
            <a:pPr marL="0" indent="0">
              <a:buNone/>
            </a:pPr>
            <a:r>
              <a:rPr lang="zh-CN" altLang="en-US" sz="2400"/>
              <a:t>       2018 年3 月，微软宣布其NMT 系统在中英翻译上超过人类。</a:t>
            </a:r>
          </a:p>
        </p:txBody>
      </p:sp>
      <p:sp>
        <p:nvSpPr>
          <p:cNvPr id="4" name="文本框 3"/>
          <p:cNvSpPr txBox="1"/>
          <p:nvPr/>
        </p:nvSpPr>
        <p:spPr>
          <a:xfrm>
            <a:off x="2588895" y="318135"/>
            <a:ext cx="2926080" cy="838835"/>
          </a:xfrm>
          <a:prstGeom prst="rect">
            <a:avLst/>
          </a:prstGeom>
          <a:noFill/>
        </p:spPr>
        <p:txBody>
          <a:bodyPr wrap="none" rtlCol="0" anchor="t">
            <a:spAutoFit/>
          </a:bodyPr>
          <a:lstStyle/>
          <a:p>
            <a:pPr algn="l">
              <a:lnSpc>
                <a:spcPct val="90000"/>
              </a:lnSpc>
            </a:pPr>
            <a:r>
              <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rPr>
              <a:t>机器翻译</a:t>
            </a: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1)</a:t>
            </a:r>
            <a:r>
              <a:rPr lang="zh-CN" altLang="en-US" sz="2800" dirty="0" smtClean="0">
                <a:sym typeface="+mn-ea"/>
              </a:rPr>
              <a:t>机器翻译的历史</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PageNum"/>
          <p:cNvSpPr/>
          <p:nvPr/>
        </p:nvSpPr>
        <p:spPr>
          <a:xfrm>
            <a:off x="0" y="5943600"/>
            <a:ext cx="338667" cy="57150"/>
          </a:xfrm>
          <a:prstGeom prst="rect">
            <a:avLst/>
          </a:prstGeom>
          <a:solidFill>
            <a:srgbClr val="A0A0A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Title 1"/>
          <p:cNvSpPr>
            <a:spLocks noGrp="1"/>
          </p:cNvSpPr>
          <p:nvPr>
            <p:ph type="title" idx="4294967295"/>
          </p:nvPr>
        </p:nvSpPr>
        <p:spPr>
          <a:xfrm>
            <a:off x="4455795" y="1220470"/>
            <a:ext cx="5183505" cy="1207135"/>
          </a:xfrm>
        </p:spPr>
        <p:txBody>
          <a:bodyPr/>
          <a:lstStyle/>
          <a:p>
            <a:r>
              <a:rPr lang="zh-CN" altLang="en-US" dirty="0"/>
              <a:t>目  录</a:t>
            </a:r>
            <a:endParaRPr lang="en-US" dirty="0"/>
          </a:p>
        </p:txBody>
      </p:sp>
      <p:sp>
        <p:nvSpPr>
          <p:cNvPr id="4" name="Content Placeholder 2"/>
          <p:cNvSpPr>
            <a:spLocks noGrp="1"/>
          </p:cNvSpPr>
          <p:nvPr/>
        </p:nvSpPr>
        <p:spPr>
          <a:xfrm>
            <a:off x="3477101" y="2654141"/>
            <a:ext cx="3830955" cy="3037999"/>
          </a:xfrm>
          <a:prstGeom prst="rect">
            <a:avLst/>
          </a:prstGeom>
        </p:spPr>
        <p:txBody>
          <a:bodyPr vert="horz" lIns="68580" tIns="34290" rIns="68580" bIns="3429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anose="05000000000000000000"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5pPr>
            <a:lvl6pPr marL="160020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6pPr>
            <a:lvl7pPr marL="189992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7pPr>
            <a:lvl8pPr marL="220027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8pPr>
            <a:lvl9pPr marL="249999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9pPr>
          </a:lstStyle>
          <a:p>
            <a:pPr>
              <a:buFont typeface="Wingdings" panose="05000000000000000000" charset="0"/>
              <a:buChar char=""/>
            </a:pPr>
            <a:r>
              <a:rPr lang="zh-CN" altLang="en-US" dirty="0" smtClean="0"/>
              <a:t>人类语言的复杂性</a:t>
            </a:r>
          </a:p>
          <a:p>
            <a:pPr>
              <a:buFont typeface="Wingdings" panose="05000000000000000000" charset="0"/>
              <a:buChar char=""/>
            </a:pPr>
            <a:r>
              <a:rPr lang="zh-CN" altLang="en-US" dirty="0" smtClean="0"/>
              <a:t>传统语言理解方式</a:t>
            </a:r>
          </a:p>
          <a:p>
            <a:pPr>
              <a:buFont typeface="Wingdings" panose="05000000000000000000" charset="0"/>
              <a:buChar char=""/>
            </a:pPr>
            <a:r>
              <a:rPr lang="zh-CN" altLang="en-US" dirty="0" smtClean="0">
                <a:solidFill>
                  <a:schemeClr val="tx1"/>
                </a:solidFill>
              </a:rPr>
              <a:t>基于深度学习的语言理解方法</a:t>
            </a:r>
            <a:endParaRPr lang="zh-CN" altLang="en-US" dirty="0"/>
          </a:p>
          <a:p>
            <a:pPr>
              <a:buFont typeface="Wingdings" panose="05000000000000000000" charset="0"/>
              <a:buChar char=""/>
            </a:pPr>
            <a:r>
              <a:rPr lang="zh-CN" altLang="en-US" dirty="0" smtClean="0">
                <a:sym typeface="+mn-ea"/>
              </a:rPr>
              <a:t>机器翻译</a:t>
            </a:r>
            <a:endParaRPr lang="zh-CN" altLang="en-US" dirty="0"/>
          </a:p>
          <a:p>
            <a:pPr>
              <a:buFont typeface="Wingdings" panose="05000000000000000000" charset="0"/>
              <a:buChar char=""/>
            </a:pPr>
            <a:r>
              <a:rPr lang="zh-CN" altLang="en-US" dirty="0">
                <a:solidFill>
                  <a:srgbClr val="FF0000"/>
                </a:solidFill>
              </a:rPr>
              <a:t>语言理解的其他应用</a:t>
            </a:r>
            <a:endParaRPr lang="zh-CN" altLang="en-US" dirty="0"/>
          </a:p>
          <a:p>
            <a:pPr marL="0" indent="0">
              <a:buFont typeface="Wingdings" panose="05000000000000000000" charset="0"/>
              <a:buNone/>
            </a:pPr>
            <a:endParaRPr lang="zh-CN" altLang="en-US" dirty="0">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7810" y="2891790"/>
            <a:ext cx="8629015" cy="3342005"/>
          </a:xfrm>
        </p:spPr>
        <p:txBody>
          <a:bodyPr>
            <a:noAutofit/>
          </a:bodyPr>
          <a:lstStyle/>
          <a:p>
            <a:pPr marL="0" indent="0">
              <a:buNone/>
            </a:pPr>
            <a:r>
              <a:rPr lang="en-US" altLang="zh-CN" sz="2400"/>
              <a:t>        </a:t>
            </a:r>
            <a:r>
              <a:rPr lang="zh-CN" altLang="en-US" sz="2400"/>
              <a:t>最早的搜索引擎可能是1990 年的Archie 系统，这一系统是针对FTP服务资源的搜索器。1993 年，第一个面向网页的搜索引擎World Wide Web Wanderer 出现，同年，AliWeb 诞生。这些早期搜索引擎的功能有限，如AliWeb 只能对网页标题进行索引。1994 年创立的InfoSeek 推出搜索服务，后推出网景浏览器。同年，杨致远和David Filo 创立Yahoo!，该公司迅速成为搜索领域的主力军。</a:t>
            </a:r>
          </a:p>
          <a:p>
            <a:pPr marL="0" indent="0">
              <a:buNone/>
            </a:pPr>
            <a:endParaRPr lang="zh-CN" altLang="en-US" sz="2400"/>
          </a:p>
          <a:p>
            <a:pPr marL="0" indent="0">
              <a:buNone/>
            </a:pPr>
            <a:r>
              <a:rPr lang="zh-CN" altLang="en-US" sz="2400"/>
              <a:t>      近年来，个性化搜索受到更多关注。这种搜索方法通过分析用户的搜索历史来发现用户的搜索倾向，依此对搜索结果进行调整，可得到更好的用户体验。</a:t>
            </a:r>
          </a:p>
        </p:txBody>
      </p:sp>
      <p:sp>
        <p:nvSpPr>
          <p:cNvPr id="4" name="文本框 3"/>
          <p:cNvSpPr txBox="1"/>
          <p:nvPr/>
        </p:nvSpPr>
        <p:spPr>
          <a:xfrm>
            <a:off x="2588895" y="318135"/>
            <a:ext cx="6355080" cy="838835"/>
          </a:xfrm>
          <a:prstGeom prst="rect">
            <a:avLst/>
          </a:prstGeom>
          <a:noFill/>
        </p:spPr>
        <p:txBody>
          <a:bodyPr wrap="none" rtlCol="0" anchor="t">
            <a:spAutoFit/>
          </a:bodyPr>
          <a:lstStyle/>
          <a:p>
            <a:pPr algn="l">
              <a:lnSpc>
                <a:spcPct val="90000"/>
              </a:lnSpc>
            </a:pPr>
            <a:r>
              <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语言理解的其他应用</a:t>
            </a:r>
            <a:endPar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1)</a:t>
            </a:r>
            <a:r>
              <a:rPr lang="zh-CN" altLang="en-US" sz="2800" dirty="0" smtClean="0">
                <a:sym typeface="+mn-ea"/>
              </a:rPr>
              <a:t>搜索引擎</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439670" y="2022475"/>
            <a:ext cx="6386830" cy="831850"/>
          </a:xfrm>
        </p:spPr>
        <p:txBody>
          <a:bodyPr>
            <a:noAutofit/>
          </a:bodyPr>
          <a:lstStyle/>
          <a:p>
            <a:pPr marL="0" indent="0">
              <a:buNone/>
            </a:pPr>
            <a:r>
              <a:rPr lang="en-US" altLang="zh-CN" sz="2400"/>
              <a:t>        </a:t>
            </a:r>
            <a:r>
              <a:rPr lang="zh-CN" altLang="en-US" sz="2400"/>
              <a:t>推荐是指我们在搜索某一内容时，系统自动为我们推荐相关的其他内容。</a:t>
            </a:r>
          </a:p>
        </p:txBody>
      </p:sp>
      <p:sp>
        <p:nvSpPr>
          <p:cNvPr id="4" name="文本框 3"/>
          <p:cNvSpPr txBox="1"/>
          <p:nvPr/>
        </p:nvSpPr>
        <p:spPr>
          <a:xfrm>
            <a:off x="2588895" y="318135"/>
            <a:ext cx="6355080" cy="838835"/>
          </a:xfrm>
          <a:prstGeom prst="rect">
            <a:avLst/>
          </a:prstGeom>
          <a:noFill/>
        </p:spPr>
        <p:txBody>
          <a:bodyPr wrap="none" rtlCol="0" anchor="t">
            <a:spAutoFit/>
          </a:bodyPr>
          <a:lstStyle/>
          <a:p>
            <a:pPr algn="l">
              <a:lnSpc>
                <a:spcPct val="90000"/>
              </a:lnSpc>
            </a:pPr>
            <a:r>
              <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语言理解的其他应用</a:t>
            </a:r>
            <a:endPar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2)</a:t>
            </a:r>
            <a:r>
              <a:rPr lang="zh-CN" altLang="en-US" sz="2800" dirty="0" smtClean="0">
                <a:sym typeface="+mn-ea"/>
              </a:rPr>
              <a:t>推荐系统</a:t>
            </a:r>
          </a:p>
        </p:txBody>
      </p:sp>
      <p:pic>
        <p:nvPicPr>
          <p:cNvPr id="2" name="图片 1" descr="reco"/>
          <p:cNvPicPr>
            <a:picLocks noChangeAspect="1"/>
          </p:cNvPicPr>
          <p:nvPr/>
        </p:nvPicPr>
        <p:blipFill>
          <a:blip r:embed="rId3"/>
          <a:stretch>
            <a:fillRect/>
          </a:stretch>
        </p:blipFill>
        <p:spPr>
          <a:xfrm>
            <a:off x="2214245" y="2702560"/>
            <a:ext cx="5641340" cy="4229735"/>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6355080" cy="838835"/>
          </a:xfrm>
          <a:prstGeom prst="rect">
            <a:avLst/>
          </a:prstGeom>
          <a:noFill/>
        </p:spPr>
        <p:txBody>
          <a:bodyPr wrap="none" rtlCol="0" anchor="t">
            <a:spAutoFit/>
          </a:bodyPr>
          <a:lstStyle/>
          <a:p>
            <a:pPr algn="l">
              <a:lnSpc>
                <a:spcPct val="90000"/>
              </a:lnSpc>
            </a:pPr>
            <a:r>
              <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语言理解的其他应用</a:t>
            </a:r>
            <a:endPar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3)</a:t>
            </a:r>
            <a:r>
              <a:rPr lang="zh-CN" altLang="en-US" sz="2800" dirty="0" smtClean="0">
                <a:sym typeface="+mn-ea"/>
              </a:rPr>
              <a:t>会说话的机器人</a:t>
            </a:r>
          </a:p>
        </p:txBody>
      </p:sp>
      <p:sp>
        <p:nvSpPr>
          <p:cNvPr id="7" name="矩形 6"/>
          <p:cNvSpPr/>
          <p:nvPr/>
        </p:nvSpPr>
        <p:spPr>
          <a:xfrm>
            <a:off x="2783765" y="6379120"/>
            <a:ext cx="4929363" cy="369332"/>
          </a:xfrm>
          <a:prstGeom prst="rect">
            <a:avLst/>
          </a:prstGeom>
        </p:spPr>
        <p:txBody>
          <a:bodyPr wrap="none">
            <a:spAutoFit/>
          </a:bodyPr>
          <a:lstStyle/>
          <a:p>
            <a:r>
              <a:rPr lang="en-US" altLang="zh-CN" dirty="0"/>
              <a:t>https://www.youtube.com/watch?v=iqHAL_8Ug2Y</a:t>
            </a:r>
            <a:endParaRPr lang="zh-CN" altLang="en-US" dirty="0"/>
          </a:p>
        </p:txBody>
      </p:sp>
      <p:pic>
        <p:nvPicPr>
          <p:cNvPr id="8" name="Picture 3">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792" y="1978244"/>
            <a:ext cx="6764815" cy="38116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35166" y="3261360"/>
            <a:ext cx="2594610" cy="852805"/>
          </a:xfrm>
          <a:prstGeom prst="rect">
            <a:avLst/>
          </a:prstGeom>
          <a:noFill/>
        </p:spPr>
        <p:txBody>
          <a:bodyPr wrap="none" rtlCol="0" anchor="t">
            <a:spAutoFit/>
          </a:bodyPr>
          <a:lstStyle/>
          <a:p>
            <a:r>
              <a:rPr lang="en-US" altLang="zh-CN" sz="4950"/>
              <a:t>The end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PageNum"/>
          <p:cNvSpPr/>
          <p:nvPr/>
        </p:nvSpPr>
        <p:spPr>
          <a:xfrm>
            <a:off x="0" y="5943600"/>
            <a:ext cx="338667" cy="57150"/>
          </a:xfrm>
          <a:prstGeom prst="rect">
            <a:avLst/>
          </a:prstGeom>
          <a:solidFill>
            <a:srgbClr val="A0A0A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Title 1"/>
          <p:cNvSpPr>
            <a:spLocks noGrp="1"/>
          </p:cNvSpPr>
          <p:nvPr>
            <p:ph type="title" idx="4294967295"/>
          </p:nvPr>
        </p:nvSpPr>
        <p:spPr>
          <a:xfrm>
            <a:off x="4455795" y="1220470"/>
            <a:ext cx="5183505" cy="1207135"/>
          </a:xfrm>
        </p:spPr>
        <p:txBody>
          <a:bodyPr/>
          <a:lstStyle/>
          <a:p>
            <a:r>
              <a:rPr lang="zh-CN" altLang="en-US" dirty="0"/>
              <a:t>目  录</a:t>
            </a:r>
            <a:endParaRPr lang="en-US" dirty="0"/>
          </a:p>
        </p:txBody>
      </p:sp>
      <p:sp>
        <p:nvSpPr>
          <p:cNvPr id="4" name="Content Placeholder 2"/>
          <p:cNvSpPr>
            <a:spLocks noGrp="1"/>
          </p:cNvSpPr>
          <p:nvPr/>
        </p:nvSpPr>
        <p:spPr>
          <a:xfrm>
            <a:off x="3477101" y="2654141"/>
            <a:ext cx="3830955" cy="3037999"/>
          </a:xfrm>
          <a:prstGeom prst="rect">
            <a:avLst/>
          </a:prstGeom>
        </p:spPr>
        <p:txBody>
          <a:bodyPr vert="horz" lIns="68580" tIns="34290" rIns="68580" bIns="3429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anose="05000000000000000000"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5pPr>
            <a:lvl6pPr marL="160020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6pPr>
            <a:lvl7pPr marL="1899920"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7pPr>
            <a:lvl8pPr marL="220027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8pPr>
            <a:lvl9pPr marL="2499995" indent="-228600" algn="l" defTabSz="914400" rtl="0" eaLnBrk="1" latinLnBrk="0" hangingPunct="1">
              <a:lnSpc>
                <a:spcPct val="90000"/>
              </a:lnSpc>
              <a:spcBef>
                <a:spcPts val="400"/>
              </a:spcBef>
              <a:spcAft>
                <a:spcPts val="200"/>
              </a:spcAft>
              <a:buClr>
                <a:schemeClr val="accent1">
                  <a:lumMod val="75000"/>
                </a:schemeClr>
              </a:buClr>
              <a:buSzPct val="85000"/>
              <a:buFont typeface="Wingdings" panose="05000000000000000000" pitchFamily="2" charset="2"/>
              <a:buChar char="§"/>
              <a:defRPr sz="1600" kern="1200">
                <a:solidFill>
                  <a:schemeClr val="tx1"/>
                </a:solidFill>
                <a:latin typeface="+mn-lt"/>
                <a:ea typeface="+mn-ea"/>
                <a:cs typeface="+mn-cs"/>
              </a:defRPr>
            </a:lvl9pPr>
          </a:lstStyle>
          <a:p>
            <a:pPr>
              <a:buFont typeface="Wingdings" panose="05000000000000000000" charset="0"/>
              <a:buChar char=""/>
            </a:pPr>
            <a:r>
              <a:rPr lang="zh-CN" altLang="en-US" dirty="0" smtClean="0">
                <a:solidFill>
                  <a:srgbClr val="FF0000"/>
                </a:solidFill>
              </a:rPr>
              <a:t>人类语言的复杂性</a:t>
            </a:r>
            <a:endParaRPr lang="zh-CN" altLang="en-US" dirty="0" smtClean="0"/>
          </a:p>
          <a:p>
            <a:pPr>
              <a:buFont typeface="Wingdings" panose="05000000000000000000" charset="0"/>
              <a:buChar char=""/>
            </a:pPr>
            <a:r>
              <a:rPr lang="zh-CN" altLang="en-US" dirty="0" smtClean="0"/>
              <a:t>传统语言理解方式</a:t>
            </a:r>
          </a:p>
          <a:p>
            <a:pPr>
              <a:buFont typeface="Wingdings" panose="05000000000000000000" charset="0"/>
              <a:buChar char=""/>
            </a:pPr>
            <a:r>
              <a:rPr lang="zh-CN" altLang="en-US" dirty="0" smtClean="0"/>
              <a:t>基于深度学习的语言理解方法</a:t>
            </a:r>
            <a:endParaRPr lang="zh-CN" altLang="en-US" dirty="0"/>
          </a:p>
          <a:p>
            <a:pPr>
              <a:buFont typeface="Wingdings" panose="05000000000000000000" charset="0"/>
              <a:buChar char=""/>
            </a:pPr>
            <a:r>
              <a:rPr lang="zh-CN" altLang="en-US" dirty="0" smtClean="0">
                <a:sym typeface="+mn-ea"/>
              </a:rPr>
              <a:t>机器翻译</a:t>
            </a:r>
            <a:endParaRPr lang="zh-CN" altLang="en-US" dirty="0"/>
          </a:p>
          <a:p>
            <a:pPr>
              <a:buFont typeface="Wingdings" panose="05000000000000000000" charset="0"/>
              <a:buChar char=""/>
            </a:pPr>
            <a:r>
              <a:rPr lang="zh-CN" altLang="en-US" dirty="0"/>
              <a:t>语言理解的其他应用</a:t>
            </a:r>
          </a:p>
          <a:p>
            <a:pPr marL="0" indent="0">
              <a:buFont typeface="Wingdings" panose="05000000000000000000" charset="0"/>
              <a:buNone/>
            </a:pPr>
            <a:endParaRPr lang="zh-CN" altLang="en-US" dirty="0">
              <a:sym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人类语言的复杂性</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1)</a:t>
            </a:r>
            <a:r>
              <a:rPr lang="zh-CN" altLang="en-US" sz="2800" dirty="0" smtClean="0">
                <a:sym typeface="+mn-ea"/>
              </a:rPr>
              <a:t>结构复杂性</a:t>
            </a:r>
          </a:p>
        </p:txBody>
      </p:sp>
      <p:sp>
        <p:nvSpPr>
          <p:cNvPr id="6" name="文本框 5"/>
          <p:cNvSpPr txBox="1"/>
          <p:nvPr/>
        </p:nvSpPr>
        <p:spPr>
          <a:xfrm>
            <a:off x="2588895" y="2113280"/>
            <a:ext cx="5831840" cy="3046095"/>
          </a:xfrm>
          <a:prstGeom prst="rect">
            <a:avLst/>
          </a:prstGeom>
          <a:noFill/>
        </p:spPr>
        <p:txBody>
          <a:bodyPr wrap="square" rtlCol="0" anchor="t">
            <a:spAutoFit/>
          </a:bodyPr>
          <a:lstStyle/>
          <a:p>
            <a:r>
              <a:rPr lang="zh-CN" altLang="en-US" sz="2400"/>
              <a:t>人们在用语言进行意思表达的时候，首先会在脑海中形成需要表达的意图（Intention），依据这些意图选择合理的表达方式（如因果方式，总分方式等）；在表达中的每一句话都有一个核心思想，基于此选择合适的词，并依据语法规则将这些词有序地组织起来，即形成了一段包含书写人意图的段落。</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人类语言的复杂性</a:t>
            </a:r>
            <a:endParaRPr lang="zh-CN" altLang="en-US" sz="5400" cap="all"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1)</a:t>
            </a:r>
            <a:r>
              <a:rPr lang="zh-CN" altLang="en-US" sz="2800" dirty="0" smtClean="0">
                <a:sym typeface="+mn-ea"/>
              </a:rPr>
              <a:t>结构复杂性</a:t>
            </a:r>
          </a:p>
        </p:txBody>
      </p:sp>
      <p:sp>
        <p:nvSpPr>
          <p:cNvPr id="6" name="文本框 5"/>
          <p:cNvSpPr txBox="1"/>
          <p:nvPr/>
        </p:nvSpPr>
        <p:spPr>
          <a:xfrm>
            <a:off x="2588895" y="2113280"/>
            <a:ext cx="6393180" cy="1568450"/>
          </a:xfrm>
          <a:prstGeom prst="rect">
            <a:avLst/>
          </a:prstGeom>
          <a:noFill/>
        </p:spPr>
        <p:txBody>
          <a:bodyPr wrap="square" rtlCol="0" anchor="t">
            <a:spAutoFit/>
          </a:bodyPr>
          <a:lstStyle/>
          <a:p>
            <a:r>
              <a:rPr lang="zh-CN" altLang="en-US" sz="2400"/>
              <a:t>例如下面这段话：</a:t>
            </a:r>
          </a:p>
          <a:p>
            <a:r>
              <a:rPr lang="zh-CN" altLang="en-US" sz="2400"/>
              <a:t>       我们认真努力地工作，就会做出更大贡献，让我们的国家更强大。否则，别的国家就会看不起我们。</a:t>
            </a:r>
          </a:p>
        </p:txBody>
      </p:sp>
      <p:sp>
        <p:nvSpPr>
          <p:cNvPr id="7" name="文本框 6"/>
          <p:cNvSpPr txBox="1"/>
          <p:nvPr/>
        </p:nvSpPr>
        <p:spPr>
          <a:xfrm>
            <a:off x="1355725" y="4401820"/>
            <a:ext cx="7333615" cy="829945"/>
          </a:xfrm>
          <a:prstGeom prst="rect">
            <a:avLst/>
          </a:prstGeom>
          <a:noFill/>
        </p:spPr>
        <p:txBody>
          <a:bodyPr wrap="square" rtlCol="0" anchor="t">
            <a:spAutoFit/>
          </a:bodyPr>
          <a:lstStyle/>
          <a:p>
            <a:pPr lvl="0" algn="l"/>
            <a:r>
              <a:rPr lang="zh-CN" altLang="en-US" sz="2400">
                <a:sym typeface="+mn-ea"/>
              </a:rPr>
              <a:t>上面这段话没有任何生僻字，但包含丰富的说理过程。我们试着对该段话的表达方式进行分析</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人类语言的复杂性</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1)</a:t>
            </a:r>
            <a:r>
              <a:rPr lang="zh-CN" altLang="en-US" sz="2800" dirty="0" smtClean="0">
                <a:sym typeface="+mn-ea"/>
              </a:rPr>
              <a:t>结构复杂性</a:t>
            </a:r>
          </a:p>
        </p:txBody>
      </p:sp>
      <p:pic>
        <p:nvPicPr>
          <p:cNvPr id="2" name="图片 1"/>
          <p:cNvPicPr>
            <a:picLocks noChangeAspect="1"/>
          </p:cNvPicPr>
          <p:nvPr/>
        </p:nvPicPr>
        <p:blipFill>
          <a:blip r:embed="rId4"/>
          <a:stretch>
            <a:fillRect/>
          </a:stretch>
        </p:blipFill>
        <p:spPr>
          <a:xfrm>
            <a:off x="2785110" y="2191385"/>
            <a:ext cx="5787390" cy="364998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人类语言的复杂性</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2)</a:t>
            </a:r>
            <a:r>
              <a:rPr lang="zh-CN" altLang="en-US" sz="2800" dirty="0" smtClean="0">
                <a:sym typeface="+mn-ea"/>
              </a:rPr>
              <a:t>语义复杂性</a:t>
            </a:r>
          </a:p>
        </p:txBody>
      </p:sp>
      <p:sp>
        <p:nvSpPr>
          <p:cNvPr id="6" name="文本框 5"/>
          <p:cNvSpPr txBox="1"/>
          <p:nvPr/>
        </p:nvSpPr>
        <p:spPr>
          <a:xfrm>
            <a:off x="2280285" y="2225040"/>
            <a:ext cx="6856095" cy="3846195"/>
          </a:xfrm>
          <a:prstGeom prst="rect">
            <a:avLst/>
          </a:prstGeom>
          <a:noFill/>
        </p:spPr>
        <p:txBody>
          <a:bodyPr wrap="square" rtlCol="0" anchor="t">
            <a:spAutoFit/>
          </a:bodyPr>
          <a:lstStyle/>
          <a:p>
            <a:r>
              <a:rPr lang="en-US" altLang="zh-CN" sz="2400"/>
              <a:t>      </a:t>
            </a:r>
            <a:r>
              <a:rPr lang="zh-CN" altLang="en-US" sz="2400"/>
              <a:t>语义复杂性一方面来源于词本身的歧义性，也来源于词与词互相组合时的结构歧义性。</a:t>
            </a:r>
          </a:p>
          <a:p>
            <a:r>
              <a:rPr lang="zh-CN" altLang="en-US" sz="2400"/>
              <a:t>例如下面这句话：</a:t>
            </a:r>
          </a:p>
          <a:p>
            <a:endParaRPr lang="zh-CN" altLang="en-US" sz="2400"/>
          </a:p>
          <a:p>
            <a:r>
              <a:rPr lang="zh-CN" altLang="en-US" sz="2400"/>
              <a:t>                 </a:t>
            </a:r>
            <a:r>
              <a:rPr lang="zh-CN" altLang="en-US" sz="2800" b="1"/>
              <a:t>我想起来了</a:t>
            </a:r>
          </a:p>
          <a:p>
            <a:endParaRPr lang="zh-CN" altLang="en-US" sz="2400"/>
          </a:p>
          <a:p>
            <a:r>
              <a:rPr lang="zh-CN" altLang="en-US" sz="2400"/>
              <a:t>既可以理解成“我/想起来/了”，也可以理解成“我想/起来了”。这里的歧义性既源于“想” 和“起来” 这个两词本身的歧义，也源于“起来” 和“想” 这两个词的结合方式。</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8895" y="318135"/>
            <a:ext cx="5669280" cy="838835"/>
          </a:xfrm>
          <a:prstGeom prst="rect">
            <a:avLst/>
          </a:prstGeom>
          <a:noFill/>
        </p:spPr>
        <p:txBody>
          <a:bodyPr wrap="none" rtlCol="0" anchor="t">
            <a:spAutoFit/>
          </a:bodyPr>
          <a:lstStyle/>
          <a:p>
            <a:pPr algn="l">
              <a:lnSpc>
                <a:spcPct val="90000"/>
              </a:lnSpc>
            </a:pPr>
            <a:r>
              <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sym typeface="+mn-ea"/>
              </a:rPr>
              <a:t>人类语言的复杂性</a:t>
            </a:r>
            <a:endParaRPr lang="zh-CN" altLang="en-US" sz="5400" cap="all" dirty="0">
              <a:blipFill>
                <a:blip r:embed="rId3">
                  <a:extLst>
                    <a:ext uri="{28A0092B-C50C-407E-A947-70E740481C1C}">
                      <a14:useLocalDpi xmlns:a14="http://schemas.microsoft.com/office/drawing/2010/main" val="0"/>
                    </a:ext>
                  </a:extLst>
                </a:blip>
                <a:tile tx="6350" ty="-127000" sx="65000" sy="64000" flip="none" algn="tl"/>
              </a:blipFill>
              <a:latin typeface="+mj-lt"/>
              <a:ea typeface="+mj-ea"/>
              <a:cs typeface="+mj-cs"/>
            </a:endParaRPr>
          </a:p>
        </p:txBody>
      </p:sp>
      <p:sp>
        <p:nvSpPr>
          <p:cNvPr id="5" name="文本框 4"/>
          <p:cNvSpPr txBox="1"/>
          <p:nvPr/>
        </p:nvSpPr>
        <p:spPr>
          <a:xfrm>
            <a:off x="2785110" y="1376680"/>
            <a:ext cx="4477385" cy="521970"/>
          </a:xfrm>
          <a:prstGeom prst="rect">
            <a:avLst/>
          </a:prstGeom>
          <a:noFill/>
        </p:spPr>
        <p:txBody>
          <a:bodyPr wrap="square" rtlCol="0" anchor="t">
            <a:spAutoFit/>
          </a:bodyPr>
          <a:lstStyle/>
          <a:p>
            <a:pPr algn="l"/>
            <a:r>
              <a:rPr lang="en-US" altLang="zh-CN" sz="2800" dirty="0" smtClean="0">
                <a:sym typeface="+mn-ea"/>
              </a:rPr>
              <a:t>2)</a:t>
            </a:r>
            <a:r>
              <a:rPr lang="zh-CN" altLang="en-US" sz="2800" dirty="0" smtClean="0">
                <a:sym typeface="+mn-ea"/>
              </a:rPr>
              <a:t>语义复杂性</a:t>
            </a:r>
          </a:p>
        </p:txBody>
      </p:sp>
      <p:sp>
        <p:nvSpPr>
          <p:cNvPr id="6" name="文本框 5"/>
          <p:cNvSpPr txBox="1"/>
          <p:nvPr/>
        </p:nvSpPr>
        <p:spPr>
          <a:xfrm>
            <a:off x="406400" y="3136900"/>
            <a:ext cx="8651240" cy="3538220"/>
          </a:xfrm>
          <a:prstGeom prst="rect">
            <a:avLst/>
          </a:prstGeom>
          <a:noFill/>
        </p:spPr>
        <p:txBody>
          <a:bodyPr wrap="square" rtlCol="0" anchor="t">
            <a:spAutoFit/>
          </a:bodyPr>
          <a:lstStyle/>
          <a:p>
            <a:r>
              <a:rPr lang="en-US" altLang="zh-CN" sz="2400"/>
              <a:t>      </a:t>
            </a:r>
            <a:r>
              <a:rPr lang="zh-CN" altLang="en-US" sz="2400"/>
              <a:t>另一个例子：</a:t>
            </a:r>
          </a:p>
          <a:p>
            <a:r>
              <a:rPr lang="zh-CN" altLang="en-US" sz="2400"/>
              <a:t>           </a:t>
            </a:r>
            <a:r>
              <a:rPr lang="zh-CN" altLang="en-US" sz="2800" b="1"/>
              <a:t>  他在那儿看东西</a:t>
            </a:r>
            <a:endParaRPr lang="zh-CN" altLang="en-US" sz="2400"/>
          </a:p>
          <a:p>
            <a:r>
              <a:rPr lang="zh-CN" altLang="en-US" sz="2400"/>
              <a:t>既可以理解成“看守东西”，也可以理解成“用眼睛看东西”。这里的歧义性在口语中是不会发生的，但写成文字就会出现。</a:t>
            </a:r>
          </a:p>
          <a:p>
            <a:r>
              <a:rPr lang="zh-CN" altLang="en-US" sz="2400"/>
              <a:t>       再举一个例子：</a:t>
            </a:r>
          </a:p>
          <a:p>
            <a:r>
              <a:rPr lang="zh-CN" altLang="en-US" sz="2400"/>
              <a:t>           </a:t>
            </a:r>
            <a:r>
              <a:rPr lang="zh-CN" altLang="en-US" sz="2800" b="1"/>
              <a:t>  我要榨果汁</a:t>
            </a:r>
            <a:endParaRPr lang="zh-CN" altLang="en-US" sz="2400"/>
          </a:p>
          <a:p>
            <a:r>
              <a:rPr lang="zh-CN" altLang="en-US" sz="2400"/>
              <a:t>可以理解成“我想要自己榨杯果汁”，也可以理解成“我想点一杯榨果汁”。这里的歧义主要来源于“榨果汁” 三个字在组词时的多义性。</a:t>
            </a:r>
          </a:p>
        </p:txBody>
      </p:sp>
    </p:spTree>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3197</Words>
  <Application>Microsoft Office PowerPoint</Application>
  <PresentationFormat>全屏显示(4:3)</PresentationFormat>
  <Paragraphs>207</Paragraphs>
  <Slides>39</Slides>
  <Notes>28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39</vt:i4>
      </vt:variant>
    </vt:vector>
  </HeadingPairs>
  <TitlesOfParts>
    <vt:vector size="47" baseType="lpstr">
      <vt:lpstr>Arial Unicode MS</vt:lpstr>
      <vt:lpstr>宋体</vt:lpstr>
      <vt:lpstr>微软雅黑</vt:lpstr>
      <vt:lpstr>Arial</vt:lpstr>
      <vt:lpstr>Calibri</vt:lpstr>
      <vt:lpstr>Calibri Light</vt:lpstr>
      <vt:lpstr>Wingdings</vt:lpstr>
      <vt:lpstr>Office 主题</vt:lpstr>
      <vt:lpstr>理解你的语言</vt:lpstr>
      <vt:lpstr>PowerPoint 演示文稿</vt:lpstr>
      <vt:lpstr>目  录</vt:lpstr>
      <vt:lpstr>目  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目  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目  录</vt:lpstr>
      <vt:lpstr>PowerPoint 演示文稿</vt:lpstr>
      <vt:lpstr>目  录</vt:lpstr>
      <vt:lpstr>PowerPoint 演示文稿</vt:lpstr>
      <vt:lpstr>PowerPoint 演示文稿</vt:lpstr>
      <vt:lpstr>PowerPoint 演示文稿</vt:lpstr>
      <vt:lpstr>PowerPoint 演示文稿</vt:lpstr>
      <vt:lpstr>目  录</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理解你的语言-1</dc:title>
  <dc:creator>cslt</dc:creator>
  <cp:lastModifiedBy>Lantian</cp:lastModifiedBy>
  <cp:revision>404</cp:revision>
  <dcterms:created xsi:type="dcterms:W3CDTF">2019-12-11T07:06:54Z</dcterms:created>
  <dcterms:modified xsi:type="dcterms:W3CDTF">2020-02-09T10:01:19Z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2052-1.7.0.2619</vt:lpwstr>
  </property>
</Properties>
</file>